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3"/>
  </p:notesMasterIdLst>
  <p:sldIdLst>
    <p:sldId id="371" r:id="rId2"/>
    <p:sldId id="257" r:id="rId3"/>
    <p:sldId id="259" r:id="rId4"/>
    <p:sldId id="376" r:id="rId5"/>
    <p:sldId id="377" r:id="rId6"/>
    <p:sldId id="260" r:id="rId7"/>
    <p:sldId id="263" r:id="rId8"/>
    <p:sldId id="264" r:id="rId9"/>
    <p:sldId id="267" r:id="rId10"/>
    <p:sldId id="266" r:id="rId11"/>
    <p:sldId id="265" r:id="rId12"/>
    <p:sldId id="268" r:id="rId13"/>
    <p:sldId id="269" r:id="rId14"/>
    <p:sldId id="270" r:id="rId15"/>
    <p:sldId id="271" r:id="rId16"/>
    <p:sldId id="272" r:id="rId17"/>
    <p:sldId id="273" r:id="rId18"/>
    <p:sldId id="274" r:id="rId19"/>
    <p:sldId id="379"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372"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73"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9" r:id="rId94"/>
    <p:sldId id="350" r:id="rId95"/>
    <p:sldId id="351" r:id="rId96"/>
    <p:sldId id="352" r:id="rId97"/>
    <p:sldId id="353" r:id="rId98"/>
    <p:sldId id="37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75" r:id="rId1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55" autoAdjust="0"/>
  </p:normalViewPr>
  <p:slideViewPr>
    <p:cSldViewPr snapToGrid="0">
      <p:cViewPr varScale="1">
        <p:scale>
          <a:sx n="40" d="100"/>
          <a:sy n="40"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2">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Cerner 2016</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7935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Help getting started</a:t>
            </a:r>
          </a:p>
        </p:txBody>
      </p:sp>
    </p:spTree>
    <p:extLst>
      <p:ext uri="{BB962C8B-B14F-4D97-AF65-F5344CB8AC3E}">
        <p14:creationId xmlns:p14="http://schemas.microsoft.com/office/powerpoint/2010/main" val="2588302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extLst>
      <p:ext uri="{BB962C8B-B14F-4D97-AF65-F5344CB8AC3E}">
        <p14:creationId xmlns:p14="http://schemas.microsoft.com/office/powerpoint/2010/main" val="678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hyperlink" Target="https://fhir-open.cerner.com/r4/ec2458f2-1e24-41c8-b71b-0e701af7583d/MedicationAdministration?patient=12724070&amp;status=in-progress&amp;_format=json" TargetMode="Externa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hyperlink" Target="https://fhir-open.cerner.com/r4/ec2458f2-1e24-41c8-b71b-0e701af7583d/Device?patient=12724066&amp;_format=json" TargetMode="Externa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RelatedPerson?patient=1316024&amp;_format=json" TargetMode="External"/><Relationship Id="rId2" Type="http://schemas.openxmlformats.org/officeDocument/2006/relationships/hyperlink" Target="https://fhir-open.cerner.com/r4/ec2458f2-1e24-41c8-b71b-0e701af7583d/RelatedPerson?patient=12724066&amp;-relationship-level=http://hl7.org/fhir/resource-types|Patient&amp;_format=json" TargetMode="Externa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2" Type="http://schemas.openxmlformats.org/officeDocument/2006/relationships/hyperlink" Target="https://docs.google.com/document/d/10RnVyF1etl_17pyCyK96tyhUWRbrTyEcqpwzW-Z-Ybs" TargetMode="Externa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datatypes.html#primitive" TargetMode="External"/><Relationship Id="rId2" Type="http://schemas.openxmlformats.org/officeDocument/2006/relationships/hyperlink" Target="http://hl7.org/fhir/dstu2/datatypes.html#primitive" TargetMode="Externa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atatypes.html#complex" TargetMode="External"/><Relationship Id="rId2" Type="http://schemas.openxmlformats.org/officeDocument/2006/relationships/hyperlink" Target="http://hl7.org/fhir/dstu2/datatypes.html#complex" TargetMode="Externa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hyperlink" Target="http://hl7.org/fhir/datatypes.html#codesyste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hl7.org/fhir/http.html#mime-type" TargetMode="External"/><Relationship Id="rId2" Type="http://schemas.openxmlformats.org/officeDocument/2006/relationships/hyperlink" Target="http://hl7.org/fhir/dstu2/http.html#mime-type" TargetMode="Externa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hl7.org/fhir/resource.html" TargetMode="External"/><Relationship Id="rId2" Type="http://schemas.openxmlformats.org/officeDocument/2006/relationships/hyperlink" Target="http://hl7.org/fhir/dstu2/resource.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hyperlink" Target="http://hl7.org/fhir/resourcelis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hl7.org/fhir/versions.html#matur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hl7.org/fhir/patient.html#tx" TargetMode="External"/><Relationship Id="rId2" Type="http://schemas.openxmlformats.org/officeDocument/2006/relationships/hyperlink" Target="http://hl7.org/fhir/dstu2/patient.html#tx" TargetMode="Externa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hyperlink" Target="https://hl7.org/fhir/terminologies.html#strength"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hyperlink" Target="https://fhir.cerner.com/millennium/r4/clinical/summary/condition/#terminology-binding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s://hl7.org/fhir/narrative.html#Narrativ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hyperlink" Target="https://hl7.org/fhir/resourcelist.htm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fhir.cerner.com/dstu2/patient/#parameters" TargetMode="External"/><Relationship Id="rId2" Type="http://schemas.openxmlformats.org/officeDocument/2006/relationships/hyperlink" Target="https://fhir.cerner.com/millennium/r4/base/individuals/patient/#parameters" TargetMode="Externa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5.png"/><Relationship Id="rId7" Type="http://schemas.openxmlformats.org/officeDocument/2006/relationships/hyperlink" Target="http://hl7.org/fhir/index.html" TargetMode="External"/><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hyperlink" Target="http://hl7.org/fhir/dstu2/index.html"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hl7.org/fhir/http.html#read" TargetMode="External"/><Relationship Id="rId2" Type="http://schemas.openxmlformats.org/officeDocument/2006/relationships/hyperlink" Target="http://hl7.org/fhir/dstu2/http.html#read" TargetMode="Externa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s://hl7.org/fhir/resource.html#id" TargetMode="External"/><Relationship Id="rId2" Type="http://schemas.openxmlformats.org/officeDocument/2006/relationships/hyperlink" Target="http://hl7.org/fhir/dstu2/resource.html#id" TargetMode="Externa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hl7.org/fhir/patient.html#search" TargetMode="External"/><Relationship Id="rId2" Type="http://schemas.openxmlformats.org/officeDocument/2006/relationships/hyperlink" Target="http://hl7.org/fhir/dstu2/patient.html#search" TargetMode="Externa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hyperlink" Target="https://fhir.cerner.com/millennium/r4/base/individuals/patient/#parameters"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hyperlink" Target="https://hl7.org/fhir/search.html#Introduc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hyperlink" Target="https://hl7.org/fhir/http.html#pagin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hl7.org/fhir/downloads.html" TargetMode="External"/><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s://hl7.org/fhir/http.html#create" TargetMode="External"/><Relationship Id="rId2" Type="http://schemas.openxmlformats.org/officeDocument/2006/relationships/hyperlink" Target="http://hl7.org/fhir/dstu2/http.html#create" TargetMode="Externa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s://hl7.org/fhir/http.html#update"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hl7.org/fhir/http.html#patch"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hl7.org/fhir/http.html#transaction" TargetMode="External"/><Relationship Id="rId2" Type="http://schemas.openxmlformats.org/officeDocument/2006/relationships/hyperlink" Target="http://hl7.org/fhir/dstu2/http.html#2.1.0.10.2" TargetMode="Externa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hyperlink" Target="https://fhir-open.cerner.com/r4/ec2458f2-1e24-41c8-b71b-0e701af7583d/Patient/12724070?_format=json"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hyperlink" Target="https://hl7.org/fhir/datatypes.html#HumanName" TargetMode="External"/><Relationship Id="rId4" Type="http://schemas.openxmlformats.org/officeDocument/2006/relationships/hyperlink" Target="https://fhir-open.sandboxcerner.com/dstu2/0b8a0111-e8e6-4c26-a91c-5069cbc6b1ca/Patient/4478007?_format=json"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hyperlink" Target="https://confluence.hl7.org/display/FHI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hyperlink" Target="https://fhir-open.cerner.com/r4/ec2458f2-1e24-41c8-b71b-0e701af7583d/AllergyIntolerance?clinical-status=active&amp;patient=12742399&amp;_format=json"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hl7.org/fhir/r4/valueset-allergyintolerance-clinical.html#expansion" TargetMode="External"/><Relationship Id="rId2" Type="http://schemas.openxmlformats.org/officeDocument/2006/relationships/hyperlink" Target="http://hl7.org/fhir/DSTU2/valueset-allergy-intolerance-status.html" TargetMode="Externa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hyperlink" Target="https://hl7.org/fhir/allergyintolerance.html#resourc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70&amp;status=active&amp;-pageContext=T3BlblBsYXRmb3JtRmhpckNvbnRleHQ9dHJ1ZSZwYWdlQ29udGV4dD0zNjU5NTA5XzkxMjIwMzg2XzEyNzI0MDcwXzFfMSZjb25jZXB0PWNoYXJ0ZWQ%3D&amp;-pageDirection=NEXT&amp;_format=json" TargetMode="External"/><Relationship Id="rId2" Type="http://schemas.openxmlformats.org/officeDocument/2006/relationships/hyperlink" Target="https://fhir-open.cerner.com/r4/ec2458f2-1e24-41c8-b71b-0e701af7583d/MedicationRequest?patient=12724070&amp;status=active&amp;_format=json" TargetMode="Externa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MedicationOrder?patient=1316024&amp;status=active,on-hold&amp;_format=json"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2" Type="http://schemas.openxmlformats.org/officeDocument/2006/relationships/hyperlink" Target="https://fhir-open.cerner.com/r4/ec2458f2-1e24-41c8-b71b-0e701af7583d/MedicationRequest?patient=12724070&amp;status=active&amp;-pageContext=T3BlblBsYXRmb3JtRmhpckNvbnRleHQ9dHJ1ZSZwYWdlQ29udGV4dD0zNjU5NTA5XzkxMjIwMzg2XzEyNzI0MDcwXzFfMSZjb25jZXB0PWNoYXJ0ZWQ%3D&amp;-pageDirection=NEXT&amp;_format=json" TargetMode="Externa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image" Target="../media/image33.png"/><Relationship Id="rId1" Type="http://schemas.openxmlformats.org/officeDocument/2006/relationships/slideLayout" Target="../slideLayouts/slideLayout11.xml"/><Relationship Id="rId4" Type="http://schemas.openxmlformats.org/officeDocument/2006/relationships/hyperlink" Target="https://fhir.cerner.com/millennium/r4/clinical/medications/medication-administration/#overview"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hl7.org/fhir/medicationadministration.html#bnr" TargetMode="External"/><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hyperlink" Target="https://fhir-open.cerner.com/r4/ec2458f2-1e24-41c8-b71b-0e701af7583d/Patient?identifier=urn:oid:2.16.840.1.113883.3.787.0.0|171&amp;_format=json" TargetMode="Externa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36.png"/><Relationship Id="rId1" Type="http://schemas.openxmlformats.org/officeDocument/2006/relationships/slideLayout" Target="../slideLayouts/slideLayout10.xml"/><Relationship Id="rId4" Type="http://schemas.openxmlformats.org/officeDocument/2006/relationships/hyperlink" Target="https://hl7.org/fhir/extensibility.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hyperlink" Target="https://hl7.org/fhir/extension-patient-birthtime.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hl7.org/fhir/directory.html" TargetMode="Externa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hyperlink" Target="http://hl7.org/fhir/conformance-rules.html"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hyperlink" Target="https://fhir.cerner.com/millennium/r4/base/individuals/patient/#extensions" TargetMode="External"/><Relationship Id="rId2" Type="http://schemas.openxmlformats.org/officeDocument/2006/relationships/hyperlink" Target="http://fhir.cerner.com/dstu2/patient/#extensions" TargetMode="Externa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fhir-open.cerner.com/r4/ec2458f2-1e24-41c8-b71b-0e701af7583d/"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tadata?_format=json" TargetMode="External"/><Relationship Id="rId2" Type="http://schemas.openxmlformats.org/officeDocument/2006/relationships/hyperlink" Target="https://fhir-open.cerner.com/r4/ec2458f2-1e24-41c8-b71b-0e701af7583d/metadata?_format=json" TargetMode="Externa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89.xml.rels><?xml version="1.0" encoding="UTF-8" standalone="yes"?>
<Relationships xmlns="http://schemas.openxmlformats.org/package/2006/relationships"><Relationship Id="rId3" Type="http://schemas.openxmlformats.org/officeDocument/2006/relationships/hyperlink" Target="http://hl7.org/fhir/conformance-rules.html" TargetMode="External"/><Relationship Id="rId2" Type="http://schemas.openxmlformats.org/officeDocument/2006/relationships/hyperlink" Target="http://hl7.org/fhir/dstu2/conformance.html" TargetMode="Externa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hyperlink" Target="https://fhir-ehr.cerner.com/r4/ec2458f2-1e24-41c8-b71b-0e701af7583d/metadata?_format=js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hyperlink" Target="https://hl7.org/fhir/profiling.html"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5354-9&amp;_format=json"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480-6,http://loinc.org|8462-4&amp;_format=json"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99.xml.rels><?xml version="1.0" encoding="UTF-8" standalone="yes"?>
<Relationships xmlns="http://schemas.openxmlformats.org/package/2006/relationships"><Relationship Id="rId3" Type="http://schemas.openxmlformats.org/officeDocument/2006/relationships/hyperlink" Target="https://fhir.cerner.com/millennium/r4/clinical/diagnostics/observation/#parameters" TargetMode="External"/><Relationship Id="rId2" Type="http://schemas.openxmlformats.org/officeDocument/2006/relationships/hyperlink" Target="http://fhir.cerner.com/dstu2/observation/"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Associate Lead Software Engineer – Edge Professional Services</a:t>
            </a:r>
          </a:p>
        </p:txBody>
      </p:sp>
      <p:sp>
        <p:nvSpPr>
          <p:cNvPr id="4" name="Text Placeholder 3"/>
          <p:cNvSpPr>
            <a:spLocks noGrp="1"/>
          </p:cNvSpPr>
          <p:nvPr>
            <p:ph type="body" sz="quarter" idx="13"/>
          </p:nvPr>
        </p:nvSpPr>
        <p:spPr>
          <a:xfrm>
            <a:off x="1539879" y="12049113"/>
            <a:ext cx="14795502" cy="574514"/>
          </a:xfrm>
        </p:spPr>
        <p:txBody>
          <a:bodyPr/>
          <a:lstStyle/>
          <a:p>
            <a:r>
              <a:rPr lang="en-US" dirty="0"/>
              <a:t>July 25</a:t>
            </a:r>
            <a:r>
              <a:rPr lang="en-US" baseline="30000" dirty="0"/>
              <a:t>th</a:t>
            </a:r>
            <a:r>
              <a:rPr lang="en-US" dirty="0"/>
              <a:t>, 2022</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spTree>
    <p:extLst>
      <p:ext uri="{BB962C8B-B14F-4D97-AF65-F5344CB8AC3E}">
        <p14:creationId xmlns:p14="http://schemas.microsoft.com/office/powerpoint/2010/main" val="393840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a:t>
            </a:r>
            <a:r>
              <a:rPr lang="en-US" dirty="0"/>
              <a:t>Test1</a:t>
            </a:r>
            <a:r>
              <a:rPr dirty="0"/>
              <a:t> Smart</a:t>
            </a:r>
            <a:r>
              <a:rPr lang="en-US" dirty="0"/>
              <a:t> (id = </a:t>
            </a:r>
            <a:r>
              <a:rPr lang="en-US" b="0" i="0" dirty="0">
                <a:solidFill>
                  <a:srgbClr val="212121"/>
                </a:solidFill>
                <a:effectLst/>
              </a:rPr>
              <a:t>12724070</a:t>
            </a:r>
            <a:r>
              <a:rPr lang="en-US" dirty="0"/>
              <a:t>)</a:t>
            </a:r>
            <a:r>
              <a:rPr dirty="0"/>
              <a:t> currently taking insulin?</a:t>
            </a:r>
            <a:endParaRPr lang="en-US" dirty="0"/>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a:t>
            </a:r>
            <a:r>
              <a:rPr lang="en-US" dirty="0"/>
              <a:t>No</a:t>
            </a:r>
            <a:endParaRPr dirty="0"/>
          </a:p>
          <a:p>
            <a:r>
              <a:rPr dirty="0"/>
              <a:t>GET </a:t>
            </a:r>
            <a:r>
              <a:rPr lang="en-US" dirty="0">
                <a:hlinkClick r:id="rId2"/>
              </a:rPr>
              <a:t>https://fhir-open.cerner.com/r4/ec2458f2-1e24-41c8-b71b-0e701af7583d/MedicationAdministration?patient=12724070&amp;status=in-progress&amp;_format=json</a:t>
            </a:r>
            <a:endParaRPr dirty="0"/>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a:t>
            </a:r>
            <a:r>
              <a:rPr lang="en-US" dirty="0"/>
              <a:t>Sandy Smart (id= 12742399) or </a:t>
            </a:r>
            <a:r>
              <a:rPr lang="en-US" dirty="0" err="1"/>
              <a:t>NancyU</a:t>
            </a:r>
            <a:r>
              <a:rPr lang="en-US" dirty="0"/>
              <a:t> Smart (id = 12724066)</a:t>
            </a:r>
            <a:r>
              <a:rPr dirty="0"/>
              <a:t>?</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lang="en-US" dirty="0" err="1"/>
              <a:t>NancyU</a:t>
            </a:r>
            <a:r>
              <a:rPr lang="en-US" dirty="0"/>
              <a:t> Smart</a:t>
            </a:r>
            <a:endParaRPr dirty="0"/>
          </a:p>
          <a:p>
            <a:r>
              <a:rPr dirty="0"/>
              <a:t>GET </a:t>
            </a:r>
            <a:r>
              <a:rPr lang="en-US" u="sng" dirty="0">
                <a:hlinkClick r:id="rId2"/>
              </a:rPr>
              <a:t>https://fhir-open.cerner.com/r4/ec2458f2-1e24-41c8-b71b-0e701af7583d/Device?patient=12724066&amp;_format=json</a:t>
            </a:r>
            <a:r>
              <a:rPr dirty="0"/>
              <a:t> </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t>Exercise 13</a:t>
            </a:r>
          </a:p>
        </p:txBody>
      </p:sp>
      <p:sp>
        <p:nvSpPr>
          <p:cNvPr id="594" name="Shape 594"/>
          <p:cNvSpPr>
            <a:spLocks noGrp="1"/>
          </p:cNvSpPr>
          <p:nvPr>
            <p:ph type="body" idx="1"/>
          </p:nvPr>
        </p:nvSpPr>
        <p:spPr>
          <a:prstGeom prst="rect">
            <a:avLst/>
          </a:prstGeom>
        </p:spPr>
        <p:txBody>
          <a:bodyPr/>
          <a:lstStyle/>
          <a:p>
            <a:r>
              <a:rPr dirty="0"/>
              <a:t>Who is patient </a:t>
            </a:r>
            <a:r>
              <a:rPr lang="en-US" dirty="0" err="1"/>
              <a:t>NancyU</a:t>
            </a:r>
            <a:r>
              <a:rPr lang="en-US" dirty="0"/>
              <a:t> Smart’s (id = 12724066)</a:t>
            </a:r>
            <a:r>
              <a:rPr dirty="0"/>
              <a:t> </a:t>
            </a:r>
            <a:r>
              <a:rPr lang="en-US" dirty="0"/>
              <a:t>child</a:t>
            </a:r>
            <a:r>
              <a:rPr dirty="0"/>
              <a:t>?</a:t>
            </a:r>
            <a:endParaRPr lang="en-US" dirty="0"/>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a:t>
            </a:r>
            <a:r>
              <a:rPr lang="en-US" dirty="0"/>
              <a:t>Tim Peters, Baby Boy Smart, Sandy Smart, Timmy Smart</a:t>
            </a:r>
            <a:endParaRPr dirty="0"/>
          </a:p>
          <a:p>
            <a:r>
              <a:rPr dirty="0"/>
              <a:t>GET </a:t>
            </a:r>
            <a:r>
              <a:rPr lang="en-US" u="sng" dirty="0">
                <a:hlinkClick r:id="rId2"/>
              </a:rPr>
              <a:t>https://fhir-open.cerner.com/r4/ec2458f2-1e24-41c8-b71b-0e701af7583d/RelatedPerson?patient=12724066&amp;-relationship-level=http://hl7.org/fhir/resource-types|Patient&amp;_format=json</a:t>
            </a:r>
            <a:endParaRPr u="sng" dirty="0">
              <a:hlinkClick r:id="rId3"/>
            </a:endParaRPr>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D6AFF-CD90-4AC4-B89B-F2AB9D511375}"/>
              </a:ext>
            </a:extLst>
          </p:cNvPr>
          <p:cNvPicPr>
            <a:picLocks noChangeAspect="1"/>
          </p:cNvPicPr>
          <p:nvPr/>
        </p:nvPicPr>
        <p:blipFill>
          <a:blip r:embed="rId2"/>
          <a:stretch>
            <a:fillRect/>
          </a:stretch>
        </p:blipFill>
        <p:spPr>
          <a:xfrm>
            <a:off x="4704972" y="629795"/>
            <a:ext cx="14974055" cy="12456410"/>
          </a:xfrm>
          <a:prstGeom prst="rect">
            <a:avLst/>
          </a:prstGeom>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823542" y="11044783"/>
            <a:ext cx="10736915"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Latest Millennium Production: </a:t>
            </a:r>
            <a:r>
              <a:rPr lang="en-US" dirty="0"/>
              <a:t>R4</a:t>
            </a:r>
            <a:r>
              <a:rPr dirty="0"/>
              <a:t>/</a:t>
            </a:r>
            <a:r>
              <a:rPr lang="en-US" dirty="0"/>
              <a:t>4</a:t>
            </a:r>
            <a:r>
              <a:rPr dirty="0"/>
              <a:t>.0.</a:t>
            </a:r>
            <a:r>
              <a:rPr lang="en-US" dirty="0"/>
              <a:t>1</a:t>
            </a:r>
            <a:endParaRPr dirty="0"/>
          </a:p>
        </p:txBody>
      </p:sp>
      <p:sp>
        <p:nvSpPr>
          <p:cNvPr id="232" name="Shape 232"/>
          <p:cNvSpPr/>
          <p:nvPr/>
        </p:nvSpPr>
        <p:spPr>
          <a:xfrm>
            <a:off x="210925" y="12674549"/>
            <a:ext cx="848469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5" name="Picture 4">
            <a:extLst>
              <a:ext uri="{FF2B5EF4-FFF2-40B4-BE49-F238E27FC236}">
                <a16:creationId xmlns:a16="http://schemas.microsoft.com/office/drawing/2014/main" id="{50F59DA6-ABFD-468D-B8F3-50698711DD5C}"/>
              </a:ext>
            </a:extLst>
          </p:cNvPr>
          <p:cNvPicPr>
            <a:picLocks noChangeAspect="1"/>
          </p:cNvPicPr>
          <p:nvPr/>
        </p:nvPicPr>
        <p:blipFill>
          <a:blip r:embed="rId4"/>
          <a:stretch>
            <a:fillRect/>
          </a:stretch>
        </p:blipFill>
        <p:spPr>
          <a:xfrm>
            <a:off x="3134355" y="1130355"/>
            <a:ext cx="18115290" cy="9156696"/>
          </a:xfrm>
          <a:prstGeom prst="rect">
            <a:avLst/>
          </a:prstGeom>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xfrm>
            <a:off x="1778000" y="5181600"/>
            <a:ext cx="20828000" cy="2762250"/>
          </a:xfrm>
          <a:prstGeom prst="rect">
            <a:avLst/>
          </a:prstGeom>
        </p:spPr>
        <p:txBody>
          <a:bodyPr>
            <a:normAutofit fontScale="90000"/>
          </a:bodyPr>
          <a:lstStyle/>
          <a:p>
            <a:r>
              <a:rPr lang="en-US" dirty="0"/>
              <a:t>For more test patients</a:t>
            </a:r>
            <a:br>
              <a:rPr lang="en-US" dirty="0"/>
            </a:br>
            <a:endParaRPr dirty="0"/>
          </a:p>
        </p:txBody>
      </p:sp>
      <p:sp>
        <p:nvSpPr>
          <p:cNvPr id="4" name="TextBox 3">
            <a:extLst>
              <a:ext uri="{FF2B5EF4-FFF2-40B4-BE49-F238E27FC236}">
                <a16:creationId xmlns:a16="http://schemas.microsoft.com/office/drawing/2014/main" id="{54049316-8E4A-4856-AF3E-97C5B4F4A8CB}"/>
              </a:ext>
            </a:extLst>
          </p:cNvPr>
          <p:cNvSpPr txBox="1"/>
          <p:nvPr/>
        </p:nvSpPr>
        <p:spPr>
          <a:xfrm>
            <a:off x="1778000" y="7334072"/>
            <a:ext cx="2082800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https://docs.google.com/document/d/10RnVyF1etl_17pyCyK96tyhUWRbrTyEcqpwzW-Z-Ybs</a:t>
            </a:r>
            <a:endParaRPr lang="en-US" dirty="0">
              <a:solidFill>
                <a:schemeClr val="bg1"/>
              </a:solidFill>
            </a:endParaRPr>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rPr lang="en-US" dirty="0"/>
              <a:t>Questions?</a:t>
            </a:r>
            <a:endParaRPr dirty="0"/>
          </a:p>
        </p:txBody>
      </p:sp>
    </p:spTree>
    <p:extLst>
      <p:ext uri="{BB962C8B-B14F-4D97-AF65-F5344CB8AC3E}">
        <p14:creationId xmlns:p14="http://schemas.microsoft.com/office/powerpoint/2010/main" val="326821097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sp>
        <p:nvSpPr>
          <p:cNvPr id="248" name="Shape 248"/>
          <p:cNvSpPr/>
          <p:nvPr/>
        </p:nvSpPr>
        <p:spPr>
          <a:xfrm>
            <a:off x="-1447483" y="12738100"/>
            <a:ext cx="13736201" cy="635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3500" u="sng">
                <a:hlinkClick r:id="rId2"/>
              </a:defRPr>
            </a:lvl1pPr>
          </a:lstStyle>
          <a:p>
            <a:pPr>
              <a:defRPr u="none"/>
            </a:pPr>
            <a:r>
              <a:rPr lang="en-US" u="sng" dirty="0">
                <a:hlinkClick r:id="rId3"/>
              </a:rPr>
              <a:t>http://hl7.org/fhir/datatypes.html#primitive</a:t>
            </a:r>
            <a:endParaRPr u="sng" dirty="0">
              <a:hlinkClick r:id="rId2"/>
            </a:endParaRPr>
          </a:p>
        </p:txBody>
      </p:sp>
      <p:pic>
        <p:nvPicPr>
          <p:cNvPr id="3" name="Picture 2">
            <a:extLst>
              <a:ext uri="{FF2B5EF4-FFF2-40B4-BE49-F238E27FC236}">
                <a16:creationId xmlns:a16="http://schemas.microsoft.com/office/drawing/2014/main" id="{EC3C0657-7EB5-4D28-89D6-B1540C25E06C}"/>
              </a:ext>
            </a:extLst>
          </p:cNvPr>
          <p:cNvPicPr>
            <a:picLocks noChangeAspect="1"/>
          </p:cNvPicPr>
          <p:nvPr/>
        </p:nvPicPr>
        <p:blipFill>
          <a:blip r:embed="rId4"/>
          <a:stretch>
            <a:fillRect/>
          </a:stretch>
        </p:blipFill>
        <p:spPr>
          <a:xfrm>
            <a:off x="1445854" y="2781300"/>
            <a:ext cx="21685728" cy="72390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sp>
        <p:nvSpPr>
          <p:cNvPr id="257" name="Shape 257"/>
          <p:cNvSpPr/>
          <p:nvPr/>
        </p:nvSpPr>
        <p:spPr>
          <a:xfrm>
            <a:off x="1142587" y="12912800"/>
            <a:ext cx="81288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http://hl7.org/fhir/datatypes.html#complex</a:t>
            </a:r>
            <a:endParaRPr u="sng" dirty="0">
              <a:hlinkClick r:id="rId2"/>
            </a:endParaRPr>
          </a:p>
        </p:txBody>
      </p:sp>
      <p:pic>
        <p:nvPicPr>
          <p:cNvPr id="3" name="Picture 2">
            <a:extLst>
              <a:ext uri="{FF2B5EF4-FFF2-40B4-BE49-F238E27FC236}">
                <a16:creationId xmlns:a16="http://schemas.microsoft.com/office/drawing/2014/main" id="{9B2CB611-9E90-428C-B2AD-C9FA14FA4BC4}"/>
              </a:ext>
            </a:extLst>
          </p:cNvPr>
          <p:cNvPicPr>
            <a:picLocks noChangeAspect="1"/>
          </p:cNvPicPr>
          <p:nvPr/>
        </p:nvPicPr>
        <p:blipFill>
          <a:blip r:embed="rId4"/>
          <a:stretch>
            <a:fillRect/>
          </a:stretch>
        </p:blipFill>
        <p:spPr>
          <a:xfrm>
            <a:off x="8643442" y="2485353"/>
            <a:ext cx="7097115" cy="9621593"/>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917972" y="12669903"/>
            <a:ext cx="8822928"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http://hl7.org/fhir/datatypes.html#codesystem</a:t>
            </a:r>
            <a:endParaRPr u="sng" dirty="0">
              <a:hlinkClick r:id="rId3"/>
            </a:endParaRPr>
          </a:p>
        </p:txBody>
      </p:sp>
      <p:pic>
        <p:nvPicPr>
          <p:cNvPr id="3" name="Picture 2">
            <a:extLst>
              <a:ext uri="{FF2B5EF4-FFF2-40B4-BE49-F238E27FC236}">
                <a16:creationId xmlns:a16="http://schemas.microsoft.com/office/drawing/2014/main" id="{06956BF1-88A3-422C-9EEC-C6167CFF291A}"/>
              </a:ext>
            </a:extLst>
          </p:cNvPr>
          <p:cNvPicPr>
            <a:picLocks noChangeAspect="1"/>
          </p:cNvPicPr>
          <p:nvPr/>
        </p:nvPicPr>
        <p:blipFill>
          <a:blip r:embed="rId5"/>
          <a:stretch>
            <a:fillRect/>
          </a:stretch>
        </p:blipFill>
        <p:spPr>
          <a:xfrm>
            <a:off x="0" y="3390901"/>
            <a:ext cx="24250650" cy="5105399"/>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xfrm>
            <a:off x="1689100" y="9277350"/>
            <a:ext cx="21005800" cy="3143250"/>
          </a:xfrm>
          <a:prstGeom prst="rect">
            <a:avLst/>
          </a:prstGeom>
        </p:spPr>
        <p:txBody>
          <a:bodyPr/>
          <a:lstStyle/>
          <a:p>
            <a:pPr>
              <a:spcBef>
                <a:spcPts val="0"/>
              </a:spcBef>
            </a:pPr>
            <a:r>
              <a:rPr dirty="0"/>
              <a:t>JSON</a:t>
            </a:r>
            <a:r>
              <a:rPr lang="en-US" dirty="0"/>
              <a:t>, </a:t>
            </a:r>
            <a:r>
              <a:rPr dirty="0"/>
              <a:t>XML</a:t>
            </a:r>
            <a:r>
              <a:rPr lang="en-US" dirty="0"/>
              <a:t>, or RDF</a:t>
            </a:r>
            <a:endParaRPr dirty="0"/>
          </a:p>
          <a:p>
            <a:pPr>
              <a:spcBef>
                <a:spcPts val="0"/>
              </a:spcBef>
            </a:pPr>
            <a:r>
              <a:rPr dirty="0"/>
              <a:t>Via Accept or Content-Type headers</a:t>
            </a:r>
          </a:p>
          <a:p>
            <a:pPr>
              <a:spcBef>
                <a:spcPts val="0"/>
              </a:spcBef>
            </a:pPr>
            <a:r>
              <a:rPr dirty="0"/>
              <a:t>Via _format parameter</a:t>
            </a:r>
          </a:p>
        </p:txBody>
      </p:sp>
      <p:sp>
        <p:nvSpPr>
          <p:cNvPr id="267" name="Shape 267"/>
          <p:cNvSpPr/>
          <p:nvPr/>
        </p:nvSpPr>
        <p:spPr>
          <a:xfrm>
            <a:off x="180428" y="12864585"/>
            <a:ext cx="759983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https://hl7.org/fhir/http.html#mime-type</a:t>
            </a:r>
            <a:endParaRPr u="sng" dirty="0">
              <a:hlinkClick r:id="rId2"/>
            </a:endParaRPr>
          </a:p>
        </p:txBody>
      </p:sp>
      <p:pic>
        <p:nvPicPr>
          <p:cNvPr id="3" name="Picture 2">
            <a:extLst>
              <a:ext uri="{FF2B5EF4-FFF2-40B4-BE49-F238E27FC236}">
                <a16:creationId xmlns:a16="http://schemas.microsoft.com/office/drawing/2014/main" id="{CBB4776B-A744-4D2A-9DB1-E0A5FAE7B6D5}"/>
              </a:ext>
            </a:extLst>
          </p:cNvPr>
          <p:cNvPicPr>
            <a:picLocks noChangeAspect="1"/>
          </p:cNvPicPr>
          <p:nvPr/>
        </p:nvPicPr>
        <p:blipFill>
          <a:blip r:embed="rId4"/>
          <a:stretch>
            <a:fillRect/>
          </a:stretch>
        </p:blipFill>
        <p:spPr>
          <a:xfrm>
            <a:off x="1689100" y="3061732"/>
            <a:ext cx="18633487" cy="6215618"/>
          </a:xfrm>
          <a:prstGeom prst="rect">
            <a:avLst/>
          </a:prstGeom>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1"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body" idx="1"/>
          </p:nvPr>
        </p:nvSpPr>
        <p:spPr>
          <a:prstGeom prst="rect">
            <a:avLst/>
          </a:prstGeom>
        </p:spPr>
        <p:txBody>
          <a:bodyPr/>
          <a:lstStyle/>
          <a:p>
            <a:r>
              <a:rPr dirty="0"/>
              <a:t>Patient, Condition, </a:t>
            </a:r>
            <a:r>
              <a:rPr dirty="0" err="1"/>
              <a:t>Medication</a:t>
            </a:r>
            <a:r>
              <a:rPr lang="en-US" dirty="0" err="1"/>
              <a:t>Request</a:t>
            </a:r>
            <a:r>
              <a:rPr dirty="0"/>
              <a:t>…</a:t>
            </a:r>
          </a:p>
          <a:p>
            <a:r>
              <a:rPr dirty="0"/>
              <a:t>All resources have metadata</a:t>
            </a:r>
          </a:p>
          <a:p>
            <a:r>
              <a:rPr dirty="0"/>
              <a:t>All resources have narrative</a:t>
            </a:r>
          </a:p>
          <a:p>
            <a:r>
              <a:rPr dirty="0"/>
              <a:t>Structured data items</a:t>
            </a:r>
          </a:p>
          <a:p>
            <a:r>
              <a:rPr dirty="0"/>
              <a:t>[base]/[Resource] (case sensitive)</a:t>
            </a:r>
          </a:p>
          <a:p>
            <a:pPr lvl="1"/>
            <a:r>
              <a:rPr dirty="0"/>
              <a:t>[base]/Patient</a:t>
            </a:r>
          </a:p>
        </p:txBody>
      </p:sp>
      <p:sp>
        <p:nvSpPr>
          <p:cNvPr id="255" name="Shape 255"/>
          <p:cNvSpPr/>
          <p:nvPr/>
        </p:nvSpPr>
        <p:spPr>
          <a:xfrm>
            <a:off x="901786" y="12742909"/>
            <a:ext cx="627575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a:t>
            </a:r>
            <a:endParaRPr u="sng" dirty="0">
              <a:hlinkClick r:id="rId2"/>
            </a:endParaRPr>
          </a:p>
        </p:txBody>
      </p:sp>
      <p:sp>
        <p:nvSpPr>
          <p:cNvPr id="7" name="Shape 272">
            <a:extLst>
              <a:ext uri="{FF2B5EF4-FFF2-40B4-BE49-F238E27FC236}">
                <a16:creationId xmlns:a16="http://schemas.microsoft.com/office/drawing/2014/main" id="{4B7364F5-D993-41D5-AB19-E058D6551D23}"/>
              </a:ext>
            </a:extLst>
          </p:cNvPr>
          <p:cNvSpPr>
            <a:spLocks noGrp="1"/>
          </p:cNvSpPr>
          <p:nvPr>
            <p:ph type="title"/>
          </p:nvPr>
        </p:nvSpPr>
        <p:spPr>
          <a:xfrm>
            <a:off x="1689100" y="952500"/>
            <a:ext cx="21005800" cy="2286000"/>
          </a:xfrm>
          <a:prstGeom prst="rect">
            <a:avLst/>
          </a:prstGeom>
        </p:spPr>
        <p:txBody>
          <a:bodyPr>
            <a:noAutofit/>
          </a:bodyPr>
          <a:lstStyle/>
          <a:p>
            <a:r>
              <a:rPr lang="en-US" b="0" dirty="0">
                <a:solidFill>
                  <a:schemeClr val="tx1"/>
                </a:solidFill>
                <a:latin typeface="+mn-lt"/>
              </a:rPr>
              <a:t>Resources</a:t>
            </a:r>
            <a:endParaRPr b="0" dirty="0">
              <a:latin typeface="+mn-l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917444" y="12913255"/>
            <a:ext cx="6585136"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http://hl7.org/fhir/resourcelist.html</a:t>
            </a:r>
            <a:endParaRPr u="sng" dirty="0">
              <a:hlinkClick r:id="rId3"/>
            </a:endParaRPr>
          </a:p>
        </p:txBody>
      </p:sp>
      <p:pic>
        <p:nvPicPr>
          <p:cNvPr id="3" name="Picture 2">
            <a:extLst>
              <a:ext uri="{FF2B5EF4-FFF2-40B4-BE49-F238E27FC236}">
                <a16:creationId xmlns:a16="http://schemas.microsoft.com/office/drawing/2014/main" id="{9B09D0B8-5D0B-4DC8-A353-F5741F8FFC83}"/>
              </a:ext>
            </a:extLst>
          </p:cNvPr>
          <p:cNvPicPr>
            <a:picLocks noChangeAspect="1"/>
          </p:cNvPicPr>
          <p:nvPr/>
        </p:nvPicPr>
        <p:blipFill>
          <a:blip r:embed="rId5"/>
          <a:stretch>
            <a:fillRect/>
          </a:stretch>
        </p:blipFill>
        <p:spPr>
          <a:xfrm>
            <a:off x="3719054" y="345257"/>
            <a:ext cx="16945891" cy="12567998"/>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rPr dirty="0"/>
              <a:t>Risk for change</a:t>
            </a:r>
          </a:p>
          <a:p>
            <a:r>
              <a:rPr dirty="0"/>
              <a:t>Lower number, highest risk</a:t>
            </a:r>
          </a:p>
          <a:p>
            <a:r>
              <a:rPr dirty="0"/>
              <a:t>0-5</a:t>
            </a:r>
            <a:r>
              <a:rPr lang="en-US" dirty="0"/>
              <a:t> or (N)</a:t>
            </a:r>
            <a:r>
              <a:rPr lang="en-US" dirty="0" err="1"/>
              <a:t>ormative</a:t>
            </a:r>
            <a:endParaRPr dirty="0"/>
          </a:p>
        </p:txBody>
      </p:sp>
      <p:sp>
        <p:nvSpPr>
          <p:cNvPr id="283" name="Shape 283"/>
          <p:cNvSpPr/>
          <p:nvPr/>
        </p:nvSpPr>
        <p:spPr>
          <a:xfrm>
            <a:off x="882802" y="12888920"/>
            <a:ext cx="79685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https://hl7.org/fhir/versions.html#maturity</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701853" y="12937592"/>
            <a:ext cx="6480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https://hl7.org/fhir/patient.html#tx</a:t>
            </a:r>
            <a:endParaRPr u="sng" dirty="0">
              <a:hlinkClick r:id="rId2"/>
            </a:endParaRPr>
          </a:p>
        </p:txBody>
      </p:sp>
      <p:pic>
        <p:nvPicPr>
          <p:cNvPr id="3" name="Picture 2">
            <a:extLst>
              <a:ext uri="{FF2B5EF4-FFF2-40B4-BE49-F238E27FC236}">
                <a16:creationId xmlns:a16="http://schemas.microsoft.com/office/drawing/2014/main" id="{A698D791-45FB-4C5A-A8AF-7A160DC86E28}"/>
              </a:ext>
            </a:extLst>
          </p:cNvPr>
          <p:cNvPicPr>
            <a:picLocks noChangeAspect="1"/>
          </p:cNvPicPr>
          <p:nvPr/>
        </p:nvPicPr>
        <p:blipFill>
          <a:blip r:embed="rId4"/>
          <a:stretch>
            <a:fillRect/>
          </a:stretch>
        </p:blipFill>
        <p:spPr>
          <a:xfrm>
            <a:off x="1153698" y="3315394"/>
            <a:ext cx="22076604" cy="471031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840228" y="12840250"/>
            <a:ext cx="897841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https://hl7.org/fhir/terminologies.html#strength</a:t>
            </a:r>
            <a:endParaRPr u="sng" dirty="0">
              <a:hlinkClick r:id="rId3"/>
            </a:endParaRPr>
          </a:p>
        </p:txBody>
      </p:sp>
      <p:pic>
        <p:nvPicPr>
          <p:cNvPr id="3" name="Picture 2">
            <a:extLst>
              <a:ext uri="{FF2B5EF4-FFF2-40B4-BE49-F238E27FC236}">
                <a16:creationId xmlns:a16="http://schemas.microsoft.com/office/drawing/2014/main" id="{17437AA3-EF88-4BC3-BD40-1B05FAEBC9D2}"/>
              </a:ext>
            </a:extLst>
          </p:cNvPr>
          <p:cNvPicPr>
            <a:picLocks noChangeAspect="1"/>
          </p:cNvPicPr>
          <p:nvPr/>
        </p:nvPicPr>
        <p:blipFill>
          <a:blip r:embed="rId5"/>
          <a:stretch>
            <a:fillRect/>
          </a:stretch>
        </p:blipFill>
        <p:spPr>
          <a:xfrm>
            <a:off x="642008" y="3238500"/>
            <a:ext cx="23013955" cy="4876800"/>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316882" y="12861031"/>
            <a:ext cx="17014273"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https://fhir.cerner.com/millennium/r4/clinical/summary/condition/#terminology-bindings</a:t>
            </a:r>
            <a:endParaRPr u="sng" dirty="0">
              <a:hlinkClick r:id="rId3"/>
            </a:endParaRPr>
          </a:p>
        </p:txBody>
      </p:sp>
      <p:pic>
        <p:nvPicPr>
          <p:cNvPr id="4" name="Picture 3">
            <a:extLst>
              <a:ext uri="{FF2B5EF4-FFF2-40B4-BE49-F238E27FC236}">
                <a16:creationId xmlns:a16="http://schemas.microsoft.com/office/drawing/2014/main" id="{BCE36E6E-0295-40ED-B0E2-8DE1B2C57390}"/>
              </a:ext>
            </a:extLst>
          </p:cNvPr>
          <p:cNvPicPr>
            <a:picLocks noChangeAspect="1"/>
          </p:cNvPicPr>
          <p:nvPr/>
        </p:nvPicPr>
        <p:blipFill>
          <a:blip r:embed="rId5"/>
          <a:stretch>
            <a:fillRect/>
          </a:stretch>
        </p:blipFill>
        <p:spPr>
          <a:xfrm>
            <a:off x="6972204" y="589956"/>
            <a:ext cx="10439591" cy="11640143"/>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732120" y="12961927"/>
            <a:ext cx="8269892"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https://hl7.org/fhir/narrative.html#Narrative</a:t>
            </a:r>
            <a:endParaRPr u="sng" dirty="0">
              <a:hlinkClick r:id="rId3"/>
            </a:endParaRP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a:t>
            </a:r>
          </a:p>
          <a:p>
            <a:pPr lvl="1"/>
            <a:r>
              <a:rPr dirty="0"/>
              <a:t>Patient</a:t>
            </a:r>
          </a:p>
          <a:p>
            <a:pPr lvl="1"/>
            <a:r>
              <a:rPr dirty="0"/>
              <a:t>Condition</a:t>
            </a:r>
          </a:p>
          <a:p>
            <a:pPr lvl="1"/>
            <a:r>
              <a:rPr dirty="0"/>
              <a:t>Observation</a:t>
            </a:r>
          </a:p>
          <a:p>
            <a:pPr lvl="1"/>
            <a:r>
              <a:rPr dirty="0"/>
              <a:t>Coverage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 </a:t>
            </a:r>
            <a:r>
              <a:rPr lang="en-US" u="sng" dirty="0">
                <a:hlinkClick r:id="rId2"/>
              </a:rPr>
              <a:t>https://hl7.org/fhir/resourcelist.html</a:t>
            </a:r>
            <a:endParaRPr u="sng" dirty="0">
              <a:hlinkClick r:id="rId3"/>
            </a:endParaRPr>
          </a:p>
          <a:p>
            <a:pPr lvl="1"/>
            <a:r>
              <a:rPr dirty="0"/>
              <a:t>Patient: </a:t>
            </a:r>
            <a:r>
              <a:rPr lang="en-US" dirty="0"/>
              <a:t>N</a:t>
            </a:r>
            <a:endParaRPr dirty="0"/>
          </a:p>
          <a:p>
            <a:pPr lvl="1"/>
            <a:r>
              <a:rPr dirty="0"/>
              <a:t>Condition: </a:t>
            </a:r>
            <a:r>
              <a:rPr lang="en-US" dirty="0"/>
              <a:t>3</a:t>
            </a:r>
            <a:endParaRPr dirty="0"/>
          </a:p>
          <a:p>
            <a:pPr lvl="1"/>
            <a:r>
              <a:rPr dirty="0"/>
              <a:t>Observation: </a:t>
            </a:r>
            <a:r>
              <a:rPr lang="en-US" dirty="0"/>
              <a:t>N</a:t>
            </a:r>
            <a:endParaRPr dirty="0"/>
          </a:p>
          <a:p>
            <a:pPr lvl="1"/>
            <a:r>
              <a:rPr dirty="0"/>
              <a:t>Coverage: </a:t>
            </a:r>
            <a:r>
              <a:rPr lang="en-US" dirty="0"/>
              <a:t>2</a:t>
            </a:r>
            <a:endParaRPr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a:t>
            </a:r>
            <a:r>
              <a:rPr lang="en-US" dirty="0"/>
              <a:t>R4 </a:t>
            </a:r>
            <a:r>
              <a:rPr dirty="0"/>
              <a:t>implementation that are not in the </a:t>
            </a:r>
            <a:r>
              <a:rPr lang="en-US" dirty="0"/>
              <a:t>DSTU2</a:t>
            </a:r>
            <a:r>
              <a:rPr dirty="0"/>
              <a:t> implementation.</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sp>
        <p:nvSpPr>
          <p:cNvPr id="331" name="Shape 331"/>
          <p:cNvSpPr>
            <a:spLocks noGrp="1"/>
          </p:cNvSpPr>
          <p:nvPr>
            <p:ph type="body" sz="quarter" idx="4294967295"/>
          </p:nvPr>
        </p:nvSpPr>
        <p:spPr>
          <a:xfrm>
            <a:off x="2443495" y="3238500"/>
            <a:ext cx="7039888" cy="9207500"/>
          </a:xfrm>
          <a:prstGeom prst="rect">
            <a:avLst/>
          </a:prstGeom>
        </p:spPr>
        <p:txBody>
          <a:bodyPr/>
          <a:lstStyle/>
          <a:p>
            <a:r>
              <a:rPr lang="en-US" dirty="0" err="1"/>
              <a:t>PractitionerRole</a:t>
            </a:r>
            <a:endParaRPr dirty="0"/>
          </a:p>
          <a:p>
            <a:r>
              <a:rPr lang="en-US" dirty="0" err="1"/>
              <a:t>CareTeam</a:t>
            </a:r>
            <a:endParaRPr dirty="0"/>
          </a:p>
          <a:p>
            <a:r>
              <a:rPr lang="en-US" dirty="0" err="1"/>
              <a:t>BodyStructure</a:t>
            </a:r>
            <a:endParaRPr dirty="0"/>
          </a:p>
          <a:p>
            <a:r>
              <a:rPr lang="en-US" dirty="0" err="1"/>
              <a:t>OrganizationAffiliation</a:t>
            </a:r>
            <a:endParaRPr dirty="0"/>
          </a:p>
          <a:p>
            <a:r>
              <a:rPr lang="en-US" dirty="0" err="1"/>
              <a:t>MolecularSequence</a:t>
            </a:r>
            <a:endParaRPr dirty="0"/>
          </a:p>
          <a:p>
            <a:r>
              <a:rPr lang="en-US" dirty="0"/>
              <a:t>Task</a:t>
            </a:r>
            <a:endParaRPr dirty="0"/>
          </a:p>
        </p:txBody>
      </p:sp>
      <p:sp>
        <p:nvSpPr>
          <p:cNvPr id="332" name="Shape 332"/>
          <p:cNvSpPr/>
          <p:nvPr/>
        </p:nvSpPr>
        <p:spPr>
          <a:xfrm>
            <a:off x="10893177" y="3238500"/>
            <a:ext cx="948768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marL="635000" indent="-635000" algn="l">
              <a:spcBef>
                <a:spcPts val="5900"/>
              </a:spcBef>
              <a:buSzPct val="75000"/>
              <a:buChar char="•"/>
              <a:defRPr sz="5200"/>
            </a:pPr>
            <a:r>
              <a:rPr lang="en-US" dirty="0" err="1"/>
              <a:t>VerificationResult</a:t>
            </a:r>
            <a:endParaRPr dirty="0"/>
          </a:p>
          <a:p>
            <a:pPr marL="635000" indent="-635000" algn="l">
              <a:spcBef>
                <a:spcPts val="5900"/>
              </a:spcBef>
              <a:buSzPct val="75000"/>
              <a:buChar char="•"/>
              <a:defRPr sz="5200"/>
            </a:pPr>
            <a:r>
              <a:rPr lang="en-US" dirty="0"/>
              <a:t>Linkage</a:t>
            </a:r>
            <a:endParaRPr dirty="0"/>
          </a:p>
          <a:p>
            <a:pPr marL="635000" indent="-635000" algn="l">
              <a:spcBef>
                <a:spcPts val="5900"/>
              </a:spcBef>
              <a:buSzPct val="75000"/>
              <a:buChar char="•"/>
              <a:defRPr sz="5200"/>
            </a:pPr>
            <a:r>
              <a:rPr lang="en-US" dirty="0" err="1"/>
              <a:t>CatalogEntry</a:t>
            </a:r>
            <a:endParaRPr dirty="0"/>
          </a:p>
          <a:p>
            <a:pPr marL="635000" indent="-635000" algn="l">
              <a:spcBef>
                <a:spcPts val="5900"/>
              </a:spcBef>
              <a:buSzPct val="75000"/>
              <a:buChar char="•"/>
              <a:defRPr sz="5200"/>
            </a:pPr>
            <a:r>
              <a:rPr lang="en-US" dirty="0" err="1"/>
              <a:t>AdverseEvent</a:t>
            </a:r>
            <a:endParaRPr dirty="0"/>
          </a:p>
          <a:p>
            <a:pPr marL="635000" indent="-635000" algn="l">
              <a:spcBef>
                <a:spcPts val="5900"/>
              </a:spcBef>
              <a:buSzPct val="75000"/>
              <a:buChar char="•"/>
              <a:defRPr sz="5200"/>
            </a:pPr>
            <a:r>
              <a:rPr dirty="0"/>
              <a:t>Optional: </a:t>
            </a:r>
            <a:r>
              <a:rPr dirty="0" err="1"/>
              <a:t>MedicationOrder</a:t>
            </a:r>
            <a:r>
              <a:rPr lang="en-US" dirty="0"/>
              <a:t> is no longer available in R4 and now split</a:t>
            </a:r>
            <a:endParaRPr dirty="0"/>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rPr dirty="0"/>
              <a:t>What search parameters does the Millennium </a:t>
            </a:r>
            <a:r>
              <a:rPr lang="en-US" dirty="0"/>
              <a:t>R4</a:t>
            </a:r>
            <a:r>
              <a:rPr dirty="0"/>
              <a:t> implementation of Patient support? Are there any limitations or considerations?</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1790459" y="4113659"/>
            <a:ext cx="20334045" cy="548868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610576" indent="-610576" algn="l">
              <a:buSzPct val="75000"/>
              <a:buChar char="•"/>
            </a:pPr>
            <a:r>
              <a:rPr dirty="0"/>
              <a:t>Query by: </a:t>
            </a:r>
            <a:r>
              <a:rPr lang="en-US" dirty="0"/>
              <a:t>_</a:t>
            </a:r>
            <a:r>
              <a:rPr dirty="0"/>
              <a:t>id</a:t>
            </a:r>
          </a:p>
          <a:p>
            <a:pPr marL="610576" indent="-610576" algn="l">
              <a:buSzPct val="75000"/>
              <a:buChar char="•"/>
            </a:pPr>
            <a:r>
              <a:rPr dirty="0"/>
              <a:t>Query by: identifier</a:t>
            </a:r>
          </a:p>
          <a:p>
            <a:pPr marL="610576" indent="-610576" algn="l">
              <a:buSzPct val="75000"/>
              <a:buChar char="•"/>
            </a:pPr>
            <a:r>
              <a:rPr dirty="0"/>
              <a:t>Query by a combination of: </a:t>
            </a:r>
            <a:r>
              <a:rPr lang="en-US" dirty="0"/>
              <a:t>identifier, birthdate, name, given, family, address-</a:t>
            </a:r>
            <a:r>
              <a:rPr lang="en-US" dirty="0" err="1"/>
              <a:t>postalcode</a:t>
            </a:r>
            <a:r>
              <a:rPr lang="en-US" dirty="0"/>
              <a:t>, phone, or email</a:t>
            </a:r>
          </a:p>
          <a:p>
            <a:pPr marL="610576" indent="-610576" algn="l">
              <a:buSzPct val="75000"/>
              <a:buChar char="•"/>
            </a:pPr>
            <a:r>
              <a:rPr lang="en-US" dirty="0"/>
              <a:t>There are others (see next slide)</a:t>
            </a:r>
            <a:endParaRPr dirty="0"/>
          </a:p>
          <a:p>
            <a:pPr marL="610576" indent="-610576" algn="l">
              <a:buSzPct val="75000"/>
              <a:buChar char="•"/>
            </a:pPr>
            <a:r>
              <a:rPr lang="en-US" u="sng" dirty="0">
                <a:hlinkClick r:id="rId2"/>
              </a:rPr>
              <a:t>https://fhir.cerner.com/millennium/r4/base/individuals/patient/#parameters</a:t>
            </a:r>
            <a:endParaRPr u="sng" dirty="0">
              <a:hlinkClick r:id="rId3"/>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B079B7-5BD1-4B86-98FA-D19BE971C277}"/>
              </a:ext>
            </a:extLst>
          </p:cNvPr>
          <p:cNvPicPr>
            <a:picLocks noChangeAspect="1"/>
          </p:cNvPicPr>
          <p:nvPr/>
        </p:nvPicPr>
        <p:blipFill>
          <a:blip r:embed="rId2"/>
          <a:stretch>
            <a:fillRect/>
          </a:stretch>
        </p:blipFill>
        <p:spPr>
          <a:xfrm>
            <a:off x="8562975" y="342695"/>
            <a:ext cx="7258049" cy="13030610"/>
          </a:xfrm>
          <a:prstGeom prst="rect">
            <a:avLst/>
          </a:prstGeom>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6D2AB-03A2-4187-A5BE-F5D087CE023A}"/>
              </a:ext>
            </a:extLst>
          </p:cNvPr>
          <p:cNvPicPr>
            <a:picLocks noChangeAspect="1"/>
          </p:cNvPicPr>
          <p:nvPr/>
        </p:nvPicPr>
        <p:blipFill>
          <a:blip r:embed="rId2"/>
          <a:stretch>
            <a:fillRect/>
          </a:stretch>
        </p:blipFill>
        <p:spPr>
          <a:xfrm>
            <a:off x="5184912" y="0"/>
            <a:ext cx="14014175" cy="13716000"/>
          </a:xfrm>
          <a:prstGeom prst="rect">
            <a:avLst/>
          </a:prstGeom>
        </p:spPr>
      </p:pic>
      <p:grpSp>
        <p:nvGrpSpPr>
          <p:cNvPr id="8" name="Group 139">
            <a:extLst>
              <a:ext uri="{FF2B5EF4-FFF2-40B4-BE49-F238E27FC236}">
                <a16:creationId xmlns:a16="http://schemas.microsoft.com/office/drawing/2014/main" id="{6DDD0AED-78AC-413B-B057-4B9EC27E77FD}"/>
              </a:ext>
            </a:extLst>
          </p:cNvPr>
          <p:cNvGrpSpPr/>
          <p:nvPr/>
        </p:nvGrpSpPr>
        <p:grpSpPr>
          <a:xfrm>
            <a:off x="5067299" y="3575957"/>
            <a:ext cx="14717588" cy="2886806"/>
            <a:chOff x="974475" y="13553"/>
            <a:chExt cx="14717586" cy="2639214"/>
          </a:xfrm>
        </p:grpSpPr>
        <p:pic>
          <p:nvPicPr>
            <p:cNvPr id="9" name="Picture 8">
              <a:extLst>
                <a:ext uri="{FF2B5EF4-FFF2-40B4-BE49-F238E27FC236}">
                  <a16:creationId xmlns:a16="http://schemas.microsoft.com/office/drawing/2014/main" id="{C4244931-A46C-48BA-9932-879DAA42BEF0}"/>
                </a:ext>
              </a:extLst>
            </p:cNvPr>
            <p:cNvPicPr>
              <a:picLocks/>
            </p:cNvPicPr>
            <p:nvPr/>
          </p:nvPicPr>
          <p:blipFill>
            <a:blip r:embed="rId3"/>
            <a:stretch>
              <a:fillRect/>
            </a:stretch>
          </p:blipFill>
          <p:spPr>
            <a:xfrm>
              <a:off x="974475" y="13553"/>
              <a:ext cx="10297886" cy="1239804"/>
            </a:xfrm>
            <a:prstGeom prst="rect">
              <a:avLst/>
            </a:prstGeom>
            <a:effectLst/>
          </p:spPr>
        </p:pic>
        <p:sp>
          <p:nvSpPr>
            <p:cNvPr id="10" name="Shape 137">
              <a:extLst>
                <a:ext uri="{FF2B5EF4-FFF2-40B4-BE49-F238E27FC236}">
                  <a16:creationId xmlns:a16="http://schemas.microsoft.com/office/drawing/2014/main" id="{EC4A3B4B-BC2A-4743-AF9A-215DC6246340}"/>
                </a:ext>
              </a:extLst>
            </p:cNvPr>
            <p:cNvSpPr/>
            <p:nvPr/>
          </p:nvSpPr>
          <p:spPr>
            <a:xfrm rot="10800000" flipH="1">
              <a:off x="11272361" y="871330"/>
              <a:ext cx="4419700" cy="1781437"/>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1" name="Shape 138">
              <a:extLst>
                <a:ext uri="{FF2B5EF4-FFF2-40B4-BE49-F238E27FC236}">
                  <a16:creationId xmlns:a16="http://schemas.microsoft.com/office/drawing/2014/main" id="{0CB42428-2FA0-4D6A-8F31-DFB8AD472598}"/>
                </a:ext>
              </a:extLst>
            </p:cNvPr>
            <p:cNvSpPr/>
            <p:nvPr/>
          </p:nvSpPr>
          <p:spPr>
            <a:xfrm>
              <a:off x="11577845" y="1330248"/>
              <a:ext cx="38087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Introductions</a:t>
              </a:r>
            </a:p>
          </p:txBody>
        </p:sp>
      </p:grpSp>
      <p:grpSp>
        <p:nvGrpSpPr>
          <p:cNvPr id="12" name="Group 134">
            <a:extLst>
              <a:ext uri="{FF2B5EF4-FFF2-40B4-BE49-F238E27FC236}">
                <a16:creationId xmlns:a16="http://schemas.microsoft.com/office/drawing/2014/main" id="{34EB25F8-2999-4EC4-8C01-2821B042BF08}"/>
              </a:ext>
            </a:extLst>
          </p:cNvPr>
          <p:cNvGrpSpPr/>
          <p:nvPr/>
        </p:nvGrpSpPr>
        <p:grpSpPr>
          <a:xfrm>
            <a:off x="5012872" y="195037"/>
            <a:ext cx="18640387" cy="2613478"/>
            <a:chOff x="14494" y="-83072"/>
            <a:chExt cx="18640386" cy="2613477"/>
          </a:xfrm>
        </p:grpSpPr>
        <p:pic>
          <p:nvPicPr>
            <p:cNvPr id="13" name="Picture 12">
              <a:extLst>
                <a:ext uri="{FF2B5EF4-FFF2-40B4-BE49-F238E27FC236}">
                  <a16:creationId xmlns:a16="http://schemas.microsoft.com/office/drawing/2014/main" id="{1500E9A3-4A23-42D7-8F3D-BB57B1D4E1C9}"/>
                </a:ext>
              </a:extLst>
            </p:cNvPr>
            <p:cNvPicPr>
              <a:picLocks/>
            </p:cNvPicPr>
            <p:nvPr/>
          </p:nvPicPr>
          <p:blipFill>
            <a:blip r:embed="rId5"/>
            <a:stretch>
              <a:fillRect/>
            </a:stretch>
          </p:blipFill>
          <p:spPr>
            <a:xfrm>
              <a:off x="14494" y="1725633"/>
              <a:ext cx="14303827" cy="804772"/>
            </a:xfrm>
            <a:prstGeom prst="rect">
              <a:avLst/>
            </a:prstGeom>
            <a:effectLst>
              <a:outerShdw blurRad="38100" dist="25400" dir="5400000" rotWithShape="0">
                <a:srgbClr val="000000">
                  <a:alpha val="50000"/>
                </a:srgbClr>
              </a:outerShdw>
            </a:effectLst>
          </p:spPr>
        </p:pic>
        <p:sp>
          <p:nvSpPr>
            <p:cNvPr id="14" name="Shape 132">
              <a:extLst>
                <a:ext uri="{FF2B5EF4-FFF2-40B4-BE49-F238E27FC236}">
                  <a16:creationId xmlns:a16="http://schemas.microsoft.com/office/drawing/2014/main" id="{D189CDC8-A7D4-4941-A2A8-67086407A100}"/>
                </a:ext>
              </a:extLst>
            </p:cNvPr>
            <p:cNvSpPr/>
            <p:nvPr/>
          </p:nvSpPr>
          <p:spPr>
            <a:xfrm>
              <a:off x="14235180" y="-83072"/>
              <a:ext cx="4419700" cy="1976663"/>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5" name="Shape 133">
              <a:extLst>
                <a:ext uri="{FF2B5EF4-FFF2-40B4-BE49-F238E27FC236}">
                  <a16:creationId xmlns:a16="http://schemas.microsoft.com/office/drawing/2014/main" id="{3DCEF9C7-6B06-4E5C-BB4E-83FBA44D786B}"/>
                </a:ext>
              </a:extLst>
            </p:cNvPr>
            <p:cNvSpPr/>
            <p:nvPr/>
          </p:nvSpPr>
          <p:spPr>
            <a:xfrm>
              <a:off x="14905789" y="473459"/>
              <a:ext cx="307848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Versioning</a:t>
              </a:r>
            </a:p>
          </p:txBody>
        </p:sp>
      </p:grpSp>
      <p:grpSp>
        <p:nvGrpSpPr>
          <p:cNvPr id="16" name="Group 149">
            <a:extLst>
              <a:ext uri="{FF2B5EF4-FFF2-40B4-BE49-F238E27FC236}">
                <a16:creationId xmlns:a16="http://schemas.microsoft.com/office/drawing/2014/main" id="{FBC5B134-9295-4199-9E75-D91C1284975A}"/>
              </a:ext>
            </a:extLst>
          </p:cNvPr>
          <p:cNvGrpSpPr/>
          <p:nvPr/>
        </p:nvGrpSpPr>
        <p:grpSpPr>
          <a:xfrm>
            <a:off x="765211" y="4514204"/>
            <a:ext cx="4419701" cy="2195613"/>
            <a:chOff x="0" y="0"/>
            <a:chExt cx="4419700" cy="2195612"/>
          </a:xfrm>
        </p:grpSpPr>
        <p:sp>
          <p:nvSpPr>
            <p:cNvPr id="18" name="Shape 147">
              <a:extLst>
                <a:ext uri="{FF2B5EF4-FFF2-40B4-BE49-F238E27FC236}">
                  <a16:creationId xmlns:a16="http://schemas.microsoft.com/office/drawing/2014/main" id="{C3E5AEC0-5287-4669-B72F-8D05F50B6B38}"/>
                </a:ext>
              </a:extLst>
            </p:cNvPr>
            <p:cNvSpPr/>
            <p:nvPr/>
          </p:nvSpPr>
          <p:spPr>
            <a:xfrm flipH="1">
              <a:off x="0"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 name="Shape 148">
              <a:extLst>
                <a:ext uri="{FF2B5EF4-FFF2-40B4-BE49-F238E27FC236}">
                  <a16:creationId xmlns:a16="http://schemas.microsoft.com/office/drawing/2014/main" id="{A358AB1A-658D-4DE5-BB97-FB681BD11646}"/>
                </a:ext>
              </a:extLst>
            </p:cNvPr>
            <p:cNvSpPr/>
            <p:nvPr/>
          </p:nvSpPr>
          <p:spPr>
            <a:xfrm>
              <a:off x="62682" y="699741"/>
              <a:ext cx="4294444" cy="87203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lang="en-US" dirty="0"/>
                <a:t>Everything Else</a:t>
              </a:r>
              <a:endParaRPr dirty="0"/>
            </a:p>
          </p:txBody>
        </p:sp>
      </p:grpSp>
      <p:sp>
        <p:nvSpPr>
          <p:cNvPr id="24" name="Shape 130">
            <a:extLst>
              <a:ext uri="{FF2B5EF4-FFF2-40B4-BE49-F238E27FC236}">
                <a16:creationId xmlns:a16="http://schemas.microsoft.com/office/drawing/2014/main" id="{17AE768C-88E7-41D1-8A11-226B979CD702}"/>
              </a:ext>
            </a:extLst>
          </p:cNvPr>
          <p:cNvSpPr/>
          <p:nvPr/>
        </p:nvSpPr>
        <p:spPr>
          <a:xfrm>
            <a:off x="17207115" y="12643831"/>
            <a:ext cx="539410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6"/>
              </a:defRPr>
            </a:lvl1pPr>
          </a:lstStyle>
          <a:p>
            <a:pPr>
              <a:defRPr u="none"/>
            </a:pPr>
            <a:r>
              <a:rPr lang="en-US" u="sng" dirty="0">
                <a:hlinkClick r:id="rId7"/>
              </a:rPr>
              <a:t>http://hl7.org/fhir/index.html</a:t>
            </a:r>
            <a:endParaRPr u="sng" dirty="0">
              <a:hlinkClick r:id="rId6"/>
            </a:endParaRPr>
          </a:p>
        </p:txBody>
      </p:sp>
      <p:sp>
        <p:nvSpPr>
          <p:cNvPr id="25" name="Shape 180">
            <a:extLst>
              <a:ext uri="{FF2B5EF4-FFF2-40B4-BE49-F238E27FC236}">
                <a16:creationId xmlns:a16="http://schemas.microsoft.com/office/drawing/2014/main" id="{D73F500A-621B-4198-AD49-9F274A54AC84}"/>
              </a:ext>
            </a:extLst>
          </p:cNvPr>
          <p:cNvSpPr/>
          <p:nvPr/>
        </p:nvSpPr>
        <p:spPr>
          <a:xfrm>
            <a:off x="15895858" y="7414781"/>
            <a:ext cx="8016618" cy="3149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extLst>
      <p:ext uri="{BB962C8B-B14F-4D97-AF65-F5344CB8AC3E}">
        <p14:creationId xmlns:p14="http://schemas.microsoft.com/office/powerpoint/2010/main" val="2251223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P spid="12" grpId="0" animBg="1" advAuto="0"/>
      <p:bldP spid="12" grpId="1" animBg="1" advAuto="0"/>
      <p:bldP spid="16" grpId="0" animBg="1" advAuto="0"/>
      <p:bldP spid="16" grpId="1" animBg="1" advAuto="0"/>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874616-8704-4B9E-BA34-2AB6A687591B}"/>
              </a:ext>
            </a:extLst>
          </p:cNvPr>
          <p:cNvPicPr>
            <a:picLocks noChangeAspect="1"/>
          </p:cNvPicPr>
          <p:nvPr/>
        </p:nvPicPr>
        <p:blipFill>
          <a:blip r:embed="rId2"/>
          <a:stretch>
            <a:fillRect/>
          </a:stretch>
        </p:blipFill>
        <p:spPr>
          <a:xfrm>
            <a:off x="6088643" y="590951"/>
            <a:ext cx="12206713" cy="12534097"/>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t>Read</a:t>
            </a:r>
          </a:p>
        </p:txBody>
      </p:sp>
      <p:sp>
        <p:nvSpPr>
          <p:cNvPr id="348" name="Shape 348"/>
          <p:cNvSpPr>
            <a:spLocks noGrp="1"/>
          </p:cNvSpPr>
          <p:nvPr>
            <p:ph type="body" idx="1"/>
          </p:nvPr>
        </p:nvSpPr>
        <p:spPr>
          <a:prstGeom prst="rect">
            <a:avLst/>
          </a:prstGeom>
        </p:spPr>
        <p:txBody>
          <a:bodyPr/>
          <a:lstStyle/>
          <a:p>
            <a:r>
              <a:rPr dirty="0"/>
              <a:t>“By ID”</a:t>
            </a:r>
          </a:p>
          <a:p>
            <a:r>
              <a:rPr lang="en-US" dirty="0"/>
              <a:t>GET </a:t>
            </a:r>
            <a:r>
              <a:rPr dirty="0"/>
              <a:t>[base]/[Resource]/[id]</a:t>
            </a:r>
          </a:p>
          <a:p>
            <a:r>
              <a:rPr lang="en-US" dirty="0"/>
              <a:t>GET </a:t>
            </a:r>
            <a:r>
              <a:rPr dirty="0"/>
              <a:t>[base]/Patient/123ABC</a:t>
            </a:r>
          </a:p>
        </p:txBody>
      </p:sp>
      <p:sp>
        <p:nvSpPr>
          <p:cNvPr id="349" name="Shape 349"/>
          <p:cNvSpPr/>
          <p:nvPr/>
        </p:nvSpPr>
        <p:spPr>
          <a:xfrm>
            <a:off x="767354" y="12913255"/>
            <a:ext cx="6447278"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https://hl7.org/fhir/http.html#read</a:t>
            </a:r>
            <a:endParaRPr u="sng" dirty="0">
              <a:hlinkClick r:id="rId2"/>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t>id vs identifier</a:t>
            </a:r>
          </a:p>
        </p:txBody>
      </p:sp>
      <p:sp>
        <p:nvSpPr>
          <p:cNvPr id="352" name="Shape 352"/>
          <p:cNvSpPr>
            <a:spLocks noGrp="1"/>
          </p:cNvSpPr>
          <p:nvPr>
            <p:ph type="body" idx="1"/>
          </p:nvPr>
        </p:nvSpPr>
        <p:spPr>
          <a:prstGeom prst="rect">
            <a:avLst/>
          </a:prstGeom>
        </p:spPr>
        <p:txBody>
          <a:bodyPr/>
          <a:lstStyle/>
          <a:p>
            <a:r>
              <a:rPr dirty="0"/>
              <a:t>id: logical identifier, must be unique within the FHIR server and resource</a:t>
            </a:r>
          </a:p>
          <a:p>
            <a:r>
              <a:rPr dirty="0"/>
              <a:t>identifier: business identifier or “alias”</a:t>
            </a:r>
          </a:p>
          <a:p>
            <a:pPr lvl="1"/>
            <a:r>
              <a:rPr dirty="0"/>
              <a:t>SSN</a:t>
            </a:r>
          </a:p>
          <a:p>
            <a:pPr lvl="1"/>
            <a:r>
              <a:rPr dirty="0"/>
              <a:t>MRN</a:t>
            </a:r>
          </a:p>
          <a:p>
            <a:pPr lvl="1"/>
            <a:r>
              <a:rPr dirty="0"/>
              <a:t>Military ID</a:t>
            </a:r>
          </a:p>
        </p:txBody>
      </p:sp>
      <p:sp>
        <p:nvSpPr>
          <p:cNvPr id="353" name="Shape 353"/>
          <p:cNvSpPr/>
          <p:nvPr/>
        </p:nvSpPr>
        <p:spPr>
          <a:xfrm>
            <a:off x="802318" y="12913255"/>
            <a:ext cx="686405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https://hl7.org/fhir/resource.html#id</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1" build="p"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815032" y="12913255"/>
            <a:ext cx="7445948"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https://hl7.org/fhir/patient.html#search</a:t>
            </a:r>
            <a:endParaRPr u="sng" dirty="0">
              <a:hlinkClick r:id="rId2"/>
            </a:endParaRPr>
          </a:p>
        </p:txBody>
      </p:sp>
      <p:pic>
        <p:nvPicPr>
          <p:cNvPr id="3" name="Picture 2">
            <a:extLst>
              <a:ext uri="{FF2B5EF4-FFF2-40B4-BE49-F238E27FC236}">
                <a16:creationId xmlns:a16="http://schemas.microsoft.com/office/drawing/2014/main" id="{4DBFE85A-476C-49EB-9CDC-3B07ABE0FCBD}"/>
              </a:ext>
            </a:extLst>
          </p:cNvPr>
          <p:cNvPicPr>
            <a:picLocks noChangeAspect="1"/>
          </p:cNvPicPr>
          <p:nvPr/>
        </p:nvPicPr>
        <p:blipFill>
          <a:blip r:embed="rId4"/>
          <a:stretch>
            <a:fillRect/>
          </a:stretch>
        </p:blipFill>
        <p:spPr>
          <a:xfrm>
            <a:off x="3886200" y="-6237"/>
            <a:ext cx="15632725" cy="12919492"/>
          </a:xfrm>
          <a:prstGeom prst="rect">
            <a:avLst/>
          </a:prstGeom>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105426" y="12805793"/>
            <a:ext cx="14255506"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https://fhir.cerner.com/millennium/r4/base/individuals/patient/#parameters</a:t>
            </a:r>
            <a:endParaRPr u="sng" dirty="0">
              <a:hlinkClick r:id="rId2"/>
            </a:endParaRPr>
          </a:p>
        </p:txBody>
      </p:sp>
      <p:pic>
        <p:nvPicPr>
          <p:cNvPr id="3" name="Picture 2">
            <a:extLst>
              <a:ext uri="{FF2B5EF4-FFF2-40B4-BE49-F238E27FC236}">
                <a16:creationId xmlns:a16="http://schemas.microsoft.com/office/drawing/2014/main" id="{68C60B1A-808D-4727-99FC-F0BCF61ACD48}"/>
              </a:ext>
            </a:extLst>
          </p:cNvPr>
          <p:cNvPicPr>
            <a:picLocks noChangeAspect="1"/>
          </p:cNvPicPr>
          <p:nvPr/>
        </p:nvPicPr>
        <p:blipFill>
          <a:blip r:embed="rId4"/>
          <a:stretch>
            <a:fillRect/>
          </a:stretch>
        </p:blipFill>
        <p:spPr>
          <a:xfrm>
            <a:off x="7219748" y="236532"/>
            <a:ext cx="9944504" cy="12569261"/>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685800" y="12746009"/>
            <a:ext cx="842698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https://hl7.org/fhir/search.html#Introduction</a:t>
            </a:r>
            <a:endParaRPr u="sng" dirty="0">
              <a:hlinkClick r:id="rId3"/>
            </a:endParaRPr>
          </a:p>
        </p:txBody>
      </p:sp>
      <p:sp>
        <p:nvSpPr>
          <p:cNvPr id="366" name="Shape 366"/>
          <p:cNvSpPr/>
          <p:nvPr/>
        </p:nvSpPr>
        <p:spPr>
          <a:xfrm>
            <a:off x="5978842" y="8436754"/>
            <a:ext cx="12426316" cy="863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GET [base]/AllergyIntolerance?patient=123</a:t>
            </a:r>
          </a:p>
        </p:txBody>
      </p:sp>
      <p:pic>
        <p:nvPicPr>
          <p:cNvPr id="3" name="Picture 2">
            <a:extLst>
              <a:ext uri="{FF2B5EF4-FFF2-40B4-BE49-F238E27FC236}">
                <a16:creationId xmlns:a16="http://schemas.microsoft.com/office/drawing/2014/main" id="{E16D29ED-0D25-4520-9EF8-0235E926C97A}"/>
              </a:ext>
            </a:extLst>
          </p:cNvPr>
          <p:cNvPicPr>
            <a:picLocks noChangeAspect="1"/>
          </p:cNvPicPr>
          <p:nvPr/>
        </p:nvPicPr>
        <p:blipFill>
          <a:blip r:embed="rId5"/>
          <a:stretch>
            <a:fillRect/>
          </a:stretch>
        </p:blipFill>
        <p:spPr>
          <a:xfrm>
            <a:off x="451835" y="2665307"/>
            <a:ext cx="23480330" cy="5210381"/>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744029" y="12937592"/>
            <a:ext cx="688329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https://hl7.org/fhir/http.html#paging</a:t>
            </a:r>
            <a:endParaRPr u="sng" dirty="0">
              <a:hlinkClick r:id="rId3"/>
            </a:endParaRPr>
          </a:p>
        </p:txBody>
      </p:sp>
      <p:sp>
        <p:nvSpPr>
          <p:cNvPr id="374" name="Shape 374"/>
          <p:cNvSpPr/>
          <p:nvPr/>
        </p:nvSpPr>
        <p:spPr>
          <a:xfrm>
            <a:off x="1578030" y="4521195"/>
            <a:ext cx="14101153" cy="467361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610576" indent="-610576" algn="l">
              <a:buSzPct val="75000"/>
              <a:buChar char="•"/>
            </a:pPr>
            <a:r>
              <a:rPr b="1" dirty="0">
                <a:latin typeface="+mj-lt"/>
                <a:ea typeface="+mj-ea"/>
                <a:cs typeface="+mj-cs"/>
                <a:sym typeface="Helvetica"/>
              </a:rPr>
              <a:t>Self</a:t>
            </a:r>
            <a:r>
              <a:rPr dirty="0"/>
              <a:t>, First, Previous</a:t>
            </a:r>
            <a:r>
              <a:rPr b="1" dirty="0">
                <a:latin typeface="+mj-lt"/>
                <a:ea typeface="+mj-ea"/>
                <a:cs typeface="+mj-cs"/>
                <a:sym typeface="Helvetica"/>
              </a:rPr>
              <a:t>, Next</a:t>
            </a:r>
            <a:r>
              <a:rPr dirty="0"/>
              <a:t>, Last</a:t>
            </a:r>
          </a:p>
          <a:p>
            <a:pPr marL="610576" indent="-610576" algn="l">
              <a:buSzPct val="75000"/>
              <a:buChar char="•"/>
            </a:pPr>
            <a:r>
              <a:rPr dirty="0"/>
              <a:t>Must use link as provided</a:t>
            </a:r>
          </a:p>
          <a:p>
            <a:pPr marL="1245576" lvl="1" indent="-610576" algn="l">
              <a:buSzPct val="75000"/>
              <a:buChar char="•"/>
            </a:pPr>
            <a:r>
              <a:rPr dirty="0"/>
              <a:t>Changing this has undefined consequences</a:t>
            </a:r>
          </a:p>
          <a:p>
            <a:pPr marL="610576" indent="-610576" algn="l">
              <a:buSzPct val="75000"/>
              <a:buChar char="•"/>
            </a:pPr>
            <a:r>
              <a:rPr dirty="0"/>
              <a:t>_count parameter</a:t>
            </a:r>
          </a:p>
          <a:p>
            <a:pPr marL="1245576" lvl="1" indent="-610576" algn="l">
              <a:buSzPct val="75000"/>
              <a:buChar char="•"/>
            </a:pPr>
            <a:r>
              <a:rPr dirty="0"/>
              <a:t>Less but not more</a:t>
            </a:r>
          </a:p>
          <a:p>
            <a:pPr marL="610576" indent="-610576" algn="l">
              <a:buSzPct val="75000"/>
              <a:buChar char="•"/>
            </a:pPr>
            <a:r>
              <a:rPr dirty="0"/>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1"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E2813-CEB6-46A3-B68D-F604CC41052D}"/>
              </a:ext>
            </a:extLst>
          </p:cNvPr>
          <p:cNvPicPr>
            <a:picLocks noChangeAspect="1"/>
          </p:cNvPicPr>
          <p:nvPr/>
        </p:nvPicPr>
        <p:blipFill>
          <a:blip r:embed="rId2"/>
          <a:stretch>
            <a:fillRect/>
          </a:stretch>
        </p:blipFill>
        <p:spPr>
          <a:xfrm>
            <a:off x="3124200" y="385315"/>
            <a:ext cx="18135599" cy="11989719"/>
          </a:xfrm>
          <a:prstGeom prst="rect">
            <a:avLst/>
          </a:prstGeom>
        </p:spPr>
      </p:pic>
      <p:sp>
        <p:nvSpPr>
          <p:cNvPr id="5" name="TextBox 4">
            <a:extLst>
              <a:ext uri="{FF2B5EF4-FFF2-40B4-BE49-F238E27FC236}">
                <a16:creationId xmlns:a16="http://schemas.microsoft.com/office/drawing/2014/main" id="{CFC3ADC1-B5B7-4EC6-86AE-22C0B4077795}"/>
              </a:ext>
            </a:extLst>
          </p:cNvPr>
          <p:cNvSpPr txBox="1"/>
          <p:nvPr/>
        </p:nvSpPr>
        <p:spPr>
          <a:xfrm>
            <a:off x="16431986" y="12699743"/>
            <a:ext cx="7766957" cy="6309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500" dirty="0">
                <a:hlinkClick r:id="rId3"/>
              </a:rPr>
              <a:t>http://hl7.org/fhir/downloads.html</a:t>
            </a:r>
            <a:endParaRPr lang="en-US" sz="3500" dirty="0"/>
          </a:p>
        </p:txBody>
      </p:sp>
    </p:spTree>
    <p:extLst>
      <p:ext uri="{BB962C8B-B14F-4D97-AF65-F5344CB8AC3E}">
        <p14:creationId xmlns:p14="http://schemas.microsoft.com/office/powerpoint/2010/main" val="151904050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1" animBg="1" advAuto="0"/>
      <p:bldP spid="380" grpId="2" animBg="1" advAuto="0"/>
      <p:bldP spid="381" grpId="3" animBg="1" advAuto="0"/>
      <p:bldP spid="381" grpId="4"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rPr dirty="0"/>
              <a:t>POST [base]/[Resource]</a:t>
            </a:r>
          </a:p>
          <a:p>
            <a:r>
              <a:rPr dirty="0"/>
              <a:t>POST [base]/</a:t>
            </a:r>
            <a:r>
              <a:rPr dirty="0" err="1"/>
              <a:t>AllergyIntolerance</a:t>
            </a:r>
            <a:endParaRPr dirty="0"/>
          </a:p>
          <a:p>
            <a:r>
              <a:rPr dirty="0"/>
              <a:t>Body (content-type) must match supported FHIR format</a:t>
            </a:r>
          </a:p>
        </p:txBody>
      </p:sp>
      <p:sp>
        <p:nvSpPr>
          <p:cNvPr id="390" name="Shape 390"/>
          <p:cNvSpPr/>
          <p:nvPr/>
        </p:nvSpPr>
        <p:spPr>
          <a:xfrm>
            <a:off x="835180" y="12840250"/>
            <a:ext cx="679833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https://hl7.org/fhir/http.html#create</a:t>
            </a:r>
            <a:endParaRPr u="sng" dirty="0">
              <a:hlinkClick r:id="rId2"/>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rPr dirty="0"/>
              <a:t>PUT [base]/[Resource]/[id]</a:t>
            </a:r>
          </a:p>
          <a:p>
            <a:r>
              <a:rPr dirty="0"/>
              <a:t>PUT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https://hl7.org/fhir/http.html#update</a:t>
            </a:r>
            <a:endParaRPr u="sng" dirty="0">
              <a:hlinkClick r:id="rId2"/>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rPr lang="en-US" dirty="0"/>
              <a:t>Patch</a:t>
            </a:r>
            <a:endParaRPr dirty="0"/>
          </a:p>
        </p:txBody>
      </p:sp>
      <p:sp>
        <p:nvSpPr>
          <p:cNvPr id="393" name="Shape 393"/>
          <p:cNvSpPr>
            <a:spLocks noGrp="1"/>
          </p:cNvSpPr>
          <p:nvPr>
            <p:ph type="body" idx="1"/>
          </p:nvPr>
        </p:nvSpPr>
        <p:spPr>
          <a:prstGeom prst="rect">
            <a:avLst/>
          </a:prstGeom>
        </p:spPr>
        <p:txBody>
          <a:bodyPr/>
          <a:lstStyle/>
          <a:p>
            <a:r>
              <a:rPr lang="en-US" dirty="0"/>
              <a:t>PATCH</a:t>
            </a:r>
            <a:r>
              <a:rPr dirty="0"/>
              <a:t> [base]/[Resource]/[id]</a:t>
            </a:r>
          </a:p>
          <a:p>
            <a:r>
              <a:rPr lang="en-US" dirty="0"/>
              <a:t>PATCH</a:t>
            </a:r>
            <a:r>
              <a:rPr dirty="0"/>
              <a: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https://hl7.org/fhir/http.html#patch</a:t>
            </a:r>
            <a:endParaRPr u="sng" dirty="0">
              <a:hlinkClick r:id="rId2"/>
            </a:endParaRPr>
          </a:p>
        </p:txBody>
      </p:sp>
    </p:spTree>
    <p:extLst>
      <p:ext uri="{BB962C8B-B14F-4D97-AF65-F5344CB8AC3E}">
        <p14:creationId xmlns:p14="http://schemas.microsoft.com/office/powerpoint/2010/main" val="3393738076"/>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rPr dirty="0"/>
              <a:t>Optimistic Locking via “If-Match”</a:t>
            </a:r>
          </a:p>
          <a:p>
            <a:r>
              <a:rPr dirty="0"/>
              <a:t>Example: Version in database: 2a</a:t>
            </a:r>
          </a:p>
          <a:p>
            <a:pPr lvl="2"/>
            <a:r>
              <a:rPr dirty="0"/>
              <a:t>Version in “If-Match”: 1a - failure</a:t>
            </a:r>
          </a:p>
          <a:p>
            <a:pPr lvl="2"/>
            <a:r>
              <a:rPr dirty="0"/>
              <a:t>Version in “If-Match”: 2a - success</a:t>
            </a:r>
          </a:p>
        </p:txBody>
      </p:sp>
      <p:sp>
        <p:nvSpPr>
          <p:cNvPr id="398" name="Shape 398"/>
          <p:cNvSpPr/>
          <p:nvPr/>
        </p:nvSpPr>
        <p:spPr>
          <a:xfrm>
            <a:off x="742552" y="12840250"/>
            <a:ext cx="771365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https://hl7.org/fhir/http.html#transaction</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1" build="p"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middle name for Patient </a:t>
            </a:r>
            <a:r>
              <a:rPr lang="en-US" dirty="0"/>
              <a:t>Test1</a:t>
            </a:r>
            <a:r>
              <a:rPr dirty="0"/>
              <a:t> Smart</a:t>
            </a:r>
            <a:r>
              <a:rPr lang="en-US" dirty="0"/>
              <a:t> (id = </a:t>
            </a:r>
            <a:r>
              <a:rPr lang="en-US" b="0" i="0" dirty="0">
                <a:solidFill>
                  <a:srgbClr val="212121"/>
                </a:solidFill>
                <a:effectLst/>
              </a:rPr>
              <a:t>12724070</a:t>
            </a:r>
            <a:r>
              <a:rPr lang="en-US" dirty="0"/>
              <a:t>)</a:t>
            </a:r>
            <a:endParaRPr dirty="0"/>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dirty="0"/>
              <a:t>Answer: </a:t>
            </a:r>
            <a:r>
              <a:rPr lang="en-US" dirty="0"/>
              <a:t>Test2</a:t>
            </a:r>
            <a:endParaRPr dirty="0"/>
          </a:p>
          <a:p>
            <a:r>
              <a:rPr dirty="0"/>
              <a:t>GET </a:t>
            </a:r>
            <a:r>
              <a:rPr lang="en-US" u="sng" dirty="0">
                <a:hlinkClick r:id="rId3"/>
              </a:rPr>
              <a:t>https://fhir-open.cerner.com/r4/ec2458f2-1e24-41c8-b71b-0e701af7583d/Patient/12724070?_format=json</a:t>
            </a:r>
            <a:endParaRPr u="sng" dirty="0">
              <a:hlinkClick r:id="rId4"/>
            </a:endParaRPr>
          </a:p>
          <a:p>
            <a:r>
              <a:rPr lang="en-US" u="sng" dirty="0">
                <a:hlinkClick r:id="rId5"/>
              </a:rPr>
              <a:t>https://hl7.org/fhir/datatypes.html#HumanName</a:t>
            </a:r>
            <a:r>
              <a:rPr dirty="0"/>
              <a:t> (middle is subsequent given name)</a:t>
            </a:r>
          </a:p>
        </p:txBody>
      </p:sp>
      <p:pic>
        <p:nvPicPr>
          <p:cNvPr id="3" name="Picture 2">
            <a:extLst>
              <a:ext uri="{FF2B5EF4-FFF2-40B4-BE49-F238E27FC236}">
                <a16:creationId xmlns:a16="http://schemas.microsoft.com/office/drawing/2014/main" id="{CB9EAE29-4A19-4DCE-90DE-B97AF082296C}"/>
              </a:ext>
            </a:extLst>
          </p:cNvPr>
          <p:cNvPicPr>
            <a:picLocks noChangeAspect="1"/>
          </p:cNvPicPr>
          <p:nvPr/>
        </p:nvPicPr>
        <p:blipFill>
          <a:blip r:embed="rId6"/>
          <a:stretch>
            <a:fillRect/>
          </a:stretch>
        </p:blipFill>
        <p:spPr>
          <a:xfrm>
            <a:off x="14782799" y="3900260"/>
            <a:ext cx="9381583" cy="7415439"/>
          </a:xfrm>
          <a:prstGeom prst="rect">
            <a:avLst/>
          </a:prstGeom>
        </p:spPr>
      </p:pic>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16484041" y="12822665"/>
            <a:ext cx="781793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dirty="0">
                <a:hlinkClick r:id="rId4"/>
              </a:rPr>
              <a:t>https://confluence.hl7.org/display/FHIR</a:t>
            </a:r>
            <a:endParaRPr u="sng" dirty="0">
              <a:hlinkClick r:id="rId3"/>
            </a:endParaRPr>
          </a:p>
        </p:txBody>
      </p:sp>
      <p:pic>
        <p:nvPicPr>
          <p:cNvPr id="4" name="Picture 3">
            <a:extLst>
              <a:ext uri="{FF2B5EF4-FFF2-40B4-BE49-F238E27FC236}">
                <a16:creationId xmlns:a16="http://schemas.microsoft.com/office/drawing/2014/main" id="{22E5A24A-2D6E-4738-B32A-CDF447CDE91D}"/>
              </a:ext>
            </a:extLst>
          </p:cNvPr>
          <p:cNvPicPr>
            <a:picLocks noChangeAspect="1"/>
          </p:cNvPicPr>
          <p:nvPr/>
        </p:nvPicPr>
        <p:blipFill>
          <a:blip r:embed="rId5"/>
          <a:stretch>
            <a:fillRect/>
          </a:stretch>
        </p:blipFill>
        <p:spPr>
          <a:xfrm>
            <a:off x="1476261" y="1296881"/>
            <a:ext cx="21431478" cy="11122237"/>
          </a:xfrm>
          <a:prstGeom prst="rect">
            <a:avLst/>
          </a:prstGeom>
        </p:spPr>
      </p:pic>
      <p:sp>
        <p:nvSpPr>
          <p:cNvPr id="11" name="TextBox 10">
            <a:extLst>
              <a:ext uri="{FF2B5EF4-FFF2-40B4-BE49-F238E27FC236}">
                <a16:creationId xmlns:a16="http://schemas.microsoft.com/office/drawing/2014/main" id="{EFDAF61C-3545-48D2-8A83-BCE9D85DF2C5}"/>
              </a:ext>
            </a:extLst>
          </p:cNvPr>
          <p:cNvSpPr txBox="1"/>
          <p:nvPr/>
        </p:nvSpPr>
        <p:spPr>
          <a:xfrm>
            <a:off x="2860010" y="233651"/>
            <a:ext cx="18663980"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200" b="0" i="0" u="none" strike="noStrike" cap="none" spc="0" normalizeH="0" baseline="0" dirty="0">
                <a:ln>
                  <a:noFill/>
                </a:ln>
                <a:solidFill>
                  <a:srgbClr val="000000"/>
                </a:solidFill>
                <a:effectLst/>
                <a:uFillTx/>
                <a:latin typeface="+mn-lt"/>
                <a:ea typeface="+mn-ea"/>
                <a:cs typeface="+mn-cs"/>
                <a:sym typeface="Helvetica Light"/>
              </a:rPr>
              <a:t>Support</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a:t>
            </a:r>
            <a:r>
              <a:rPr lang="en-US" dirty="0"/>
              <a:t>Sandy Smart (id = </a:t>
            </a:r>
            <a:r>
              <a:rPr lang="en-US" b="0" i="0" dirty="0">
                <a:solidFill>
                  <a:srgbClr val="212121"/>
                </a:solidFill>
                <a:effectLst/>
              </a:rPr>
              <a:t>12742399</a:t>
            </a:r>
            <a:r>
              <a:rPr lang="en-US" dirty="0"/>
              <a:t>)</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dirty="0"/>
              <a:t>17</a:t>
            </a:r>
            <a:endParaRPr dirty="0"/>
          </a:p>
          <a:p>
            <a:pPr lvl="1"/>
            <a:r>
              <a:rPr dirty="0"/>
              <a:t>GET </a:t>
            </a:r>
            <a:r>
              <a:rPr lang="en-US" u="sng" dirty="0">
                <a:hlinkClick r:id="rId3"/>
              </a:rPr>
              <a:t>https://fhir-open.cerner.com/r4/ec2458f2-1e24-41c8-b71b-0e701af7583d/AllergyIntolerance?clinical-status=active&amp;patient=12742399&amp;_format=json</a:t>
            </a:r>
            <a:endParaRPr u="sng" dirty="0">
              <a:hlinkClick r:id="rId4"/>
            </a:endParaRP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nvSpPr>
        <p:spPr>
          <a:xfrm>
            <a:off x="358005" y="12570296"/>
            <a:ext cx="138932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https://hl7.org/fhir/r4/valueset-allergyintolerance-clinical.html#expansion</a:t>
            </a:r>
            <a:endParaRPr u="sng" dirty="0">
              <a:hlinkClick r:id="rId2"/>
            </a:endParaRPr>
          </a:p>
        </p:txBody>
      </p:sp>
      <p:pic>
        <p:nvPicPr>
          <p:cNvPr id="3" name="Picture 2">
            <a:extLst>
              <a:ext uri="{FF2B5EF4-FFF2-40B4-BE49-F238E27FC236}">
                <a16:creationId xmlns:a16="http://schemas.microsoft.com/office/drawing/2014/main" id="{B490AD7B-4952-46E1-B830-8E1077EACE63}"/>
              </a:ext>
            </a:extLst>
          </p:cNvPr>
          <p:cNvPicPr>
            <a:picLocks noChangeAspect="1"/>
          </p:cNvPicPr>
          <p:nvPr/>
        </p:nvPicPr>
        <p:blipFill>
          <a:blip r:embed="rId4"/>
          <a:stretch>
            <a:fillRect/>
          </a:stretch>
        </p:blipFill>
        <p:spPr>
          <a:xfrm>
            <a:off x="323849" y="1976437"/>
            <a:ext cx="23736301" cy="7049884"/>
          </a:xfrm>
          <a:prstGeom prst="rect">
            <a:avLst/>
          </a:prstGeom>
        </p:spPr>
      </p:pic>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366997" y="12893512"/>
            <a:ext cx="9914574"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https://hl7.org/fhir/allergyintolerance.html#resource</a:t>
            </a:r>
            <a:endParaRPr u="sng" dirty="0">
              <a:hlinkClick r:id="rId3"/>
            </a:endParaRPr>
          </a:p>
        </p:txBody>
      </p:sp>
      <p:pic>
        <p:nvPicPr>
          <p:cNvPr id="5" name="Picture 4">
            <a:extLst>
              <a:ext uri="{FF2B5EF4-FFF2-40B4-BE49-F238E27FC236}">
                <a16:creationId xmlns:a16="http://schemas.microsoft.com/office/drawing/2014/main" id="{A1337DD0-8B7D-4A22-9FB3-CA89812D6103}"/>
              </a:ext>
            </a:extLst>
          </p:cNvPr>
          <p:cNvPicPr>
            <a:picLocks noChangeAspect="1"/>
          </p:cNvPicPr>
          <p:nvPr/>
        </p:nvPicPr>
        <p:blipFill>
          <a:blip r:embed="rId5"/>
          <a:stretch>
            <a:fillRect/>
          </a:stretch>
        </p:blipFill>
        <p:spPr>
          <a:xfrm>
            <a:off x="1323975" y="976312"/>
            <a:ext cx="21278086" cy="3557588"/>
          </a:xfrm>
          <a:prstGeom prst="rect">
            <a:avLst/>
          </a:prstGeom>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lang="en-US" dirty="0"/>
              <a:t>medication orders </a:t>
            </a:r>
            <a:r>
              <a:rPr dirty="0"/>
              <a:t>of </a:t>
            </a:r>
            <a:r>
              <a:rPr lang="en-US" i="1" dirty="0"/>
              <a:t>Sertraline </a:t>
            </a:r>
            <a:r>
              <a:rPr dirty="0"/>
              <a:t>does </a:t>
            </a:r>
            <a:r>
              <a:rPr lang="en-US" dirty="0"/>
              <a:t>Test1 Smart (id = </a:t>
            </a:r>
            <a:r>
              <a:rPr lang="en-US" b="0" i="0" dirty="0">
                <a:solidFill>
                  <a:srgbClr val="212121"/>
                </a:solidFill>
                <a:effectLst/>
              </a:rPr>
              <a:t>12724070</a:t>
            </a:r>
            <a:r>
              <a:rPr lang="en-US" dirty="0"/>
              <a:t>)</a:t>
            </a:r>
            <a:r>
              <a:rPr dirty="0"/>
              <a:t> have?</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lstStyle/>
          <a:p>
            <a:r>
              <a:rPr dirty="0"/>
              <a:t>1</a:t>
            </a:r>
          </a:p>
          <a:p>
            <a:r>
              <a:rPr dirty="0"/>
              <a:t>GET </a:t>
            </a:r>
            <a:r>
              <a:rPr lang="en-US" u="sng" dirty="0">
                <a:hlinkClick r:id="rId2"/>
              </a:rPr>
              <a:t>https://fhir-open.cerner.com/r4/ec2458f2-1e24-41c8-b71b-0e701af7583d/MedicationRequest?patient=12724070&amp;status=active&amp;_format=json</a:t>
            </a:r>
            <a:endParaRPr lang="en-US" u="sng" dirty="0"/>
          </a:p>
          <a:p>
            <a:r>
              <a:rPr lang="en-US" dirty="0"/>
              <a:t>GET </a:t>
            </a:r>
            <a:r>
              <a:rPr lang="en-US" b="0" i="0" dirty="0">
                <a:solidFill>
                  <a:srgbClr val="212121"/>
                </a:solidFill>
                <a:effectLst/>
                <a:hlinkClick r:id="rId3"/>
              </a:rPr>
              <a:t>https://fhir-open.cerner.com/r4/ec2458f2-1e24-41c8-b71b-0e701af7583d/MedicationRequest?patient=12724070&amp;status=active&amp;-pageContext=T3BlblBsYXRmb3JtRmhpckNvbnRleHQ9dHJ1ZSZwYWdlQ29udGV4dD0zNjU5NTA5XzkxMjIwMzg2XzEyNzI0MDcwXzFfMSZjb25jZXB0PWNoYXJ0ZWQ%3D&amp;-pageDirection=NEXT&amp;_format=json</a:t>
            </a:r>
            <a:endParaRPr dirty="0">
              <a:hlinkClick r:id="rId4"/>
            </a:endParaRP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normAutofit fontScale="92500" lnSpcReduction="10000"/>
          </a:bodyPr>
          <a:lstStyle/>
          <a:p>
            <a:pPr marL="622300" indent="-622300" defTabSz="808990">
              <a:spcBef>
                <a:spcPts val="5700"/>
              </a:spcBef>
              <a:defRPr sz="5096"/>
            </a:pPr>
            <a:r>
              <a:rPr dirty="0"/>
              <a:t>GET </a:t>
            </a:r>
            <a:r>
              <a:rPr lang="en-US" u="sng" dirty="0">
                <a:hlinkClick r:id="rId2"/>
              </a:rPr>
              <a:t>https://fhir-open.cerner.com/r4/ec2458f2-1e24-41c8-b71b-0e701af7583d/MedicationRequest?patient=12724070&amp;status=active&amp;-pageContext=T3BlblBsYXRmb3JtRmhpckNvbnRleHQ9dHJ1ZSZwYWdlQ29udGV4dD0zNjU5NTA5XzkxMjIwMzg2XzEyNzI0MDcwXzFfMSZjb25jZXB0PWNoYXJ0ZWQ%3D&amp;-pageDirection=NEXT&amp;_format=json</a:t>
            </a:r>
            <a:endParaRPr u="sng" dirty="0">
              <a:hlinkClick r:id="rId3"/>
            </a:endParaRPr>
          </a:p>
          <a:p>
            <a:pPr marL="1244600" lvl="1" indent="-622300" defTabSz="808990">
              <a:spcBef>
                <a:spcPts val="5700"/>
              </a:spcBef>
              <a:defRPr sz="5096"/>
            </a:pPr>
            <a:r>
              <a:rPr dirty="0"/>
              <a:t>Added _format parameter</a:t>
            </a:r>
          </a:p>
        </p:txBody>
      </p:sp>
      <p:pic>
        <p:nvPicPr>
          <p:cNvPr id="3" name="Picture 2">
            <a:extLst>
              <a:ext uri="{FF2B5EF4-FFF2-40B4-BE49-F238E27FC236}">
                <a16:creationId xmlns:a16="http://schemas.microsoft.com/office/drawing/2014/main" id="{6FFDF4A4-08E3-4DEB-BCBD-6D8C4996435F}"/>
              </a:ext>
            </a:extLst>
          </p:cNvPr>
          <p:cNvPicPr>
            <a:picLocks noChangeAspect="1"/>
          </p:cNvPicPr>
          <p:nvPr/>
        </p:nvPicPr>
        <p:blipFill>
          <a:blip r:embed="rId4"/>
          <a:stretch>
            <a:fillRect/>
          </a:stretch>
        </p:blipFill>
        <p:spPr>
          <a:xfrm>
            <a:off x="3168650" y="3238500"/>
            <a:ext cx="18046700" cy="5069438"/>
          </a:xfrm>
          <a:prstGeom prst="rect">
            <a:avLst/>
          </a:prstGeom>
        </p:spPr>
      </p:pic>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rPr dirty="0" err="1"/>
              <a:t>Medication</a:t>
            </a:r>
            <a:r>
              <a:rPr lang="en-US" dirty="0" err="1"/>
              <a:t>Administration</a:t>
            </a:r>
            <a:r>
              <a:rPr dirty="0"/>
              <a:t>?</a:t>
            </a:r>
          </a:p>
        </p:txBody>
      </p:sp>
      <p:sp>
        <p:nvSpPr>
          <p:cNvPr id="446" name="Shape 446"/>
          <p:cNvSpPr>
            <a:spLocks noGrp="1"/>
          </p:cNvSpPr>
          <p:nvPr>
            <p:ph type="body" idx="1"/>
          </p:nvPr>
        </p:nvSpPr>
        <p:spPr>
          <a:xfrm>
            <a:off x="1689100" y="3238500"/>
            <a:ext cx="21005800" cy="3238500"/>
          </a:xfrm>
          <a:prstGeom prst="rect">
            <a:avLst/>
          </a:prstGeom>
        </p:spPr>
        <p:txBody>
          <a:bodyPr/>
          <a:lstStyle/>
          <a:p>
            <a:r>
              <a:rPr dirty="0"/>
              <a:t>Could have, though question said order.</a:t>
            </a:r>
            <a:endParaRPr lang="en-US" dirty="0"/>
          </a:p>
          <a:p>
            <a:pPr marL="0" indent="0">
              <a:buNone/>
            </a:pPr>
            <a:endParaRPr dirty="0"/>
          </a:p>
        </p:txBody>
      </p:sp>
      <p:pic>
        <p:nvPicPr>
          <p:cNvPr id="3" name="Picture 2">
            <a:extLst>
              <a:ext uri="{FF2B5EF4-FFF2-40B4-BE49-F238E27FC236}">
                <a16:creationId xmlns:a16="http://schemas.microsoft.com/office/drawing/2014/main" id="{48294A57-7EE8-425C-8B83-1C83BE35CC43}"/>
              </a:ext>
            </a:extLst>
          </p:cNvPr>
          <p:cNvPicPr>
            <a:picLocks noChangeAspect="1"/>
          </p:cNvPicPr>
          <p:nvPr/>
        </p:nvPicPr>
        <p:blipFill>
          <a:blip r:embed="rId2"/>
          <a:stretch>
            <a:fillRect/>
          </a:stretch>
        </p:blipFill>
        <p:spPr>
          <a:xfrm>
            <a:off x="1689100" y="5238648"/>
            <a:ext cx="21005800" cy="3986119"/>
          </a:xfrm>
          <a:prstGeom prst="rect">
            <a:avLst/>
          </a:prstGeom>
        </p:spPr>
      </p:pic>
      <p:sp>
        <p:nvSpPr>
          <p:cNvPr id="6" name="Shape 427">
            <a:extLst>
              <a:ext uri="{FF2B5EF4-FFF2-40B4-BE49-F238E27FC236}">
                <a16:creationId xmlns:a16="http://schemas.microsoft.com/office/drawing/2014/main" id="{FE106334-FD12-415E-8DD6-5F0E5AEFF4B0}"/>
              </a:ext>
            </a:extLst>
          </p:cNvPr>
          <p:cNvSpPr/>
          <p:nvPr/>
        </p:nvSpPr>
        <p:spPr>
          <a:xfrm>
            <a:off x="547341" y="12607762"/>
            <a:ext cx="18088286"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https://fhir.cerner.com/millennium/r4/clinical/medications/medication-administration/#overview</a:t>
            </a:r>
            <a:endParaRPr u="sng" dirty="0">
              <a:hlinkClick r:id="rId3"/>
            </a:endParaRP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165150" y="12747462"/>
            <a:ext cx="1006205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http://hl7.org/fhir/medicationadministration.html#bnr</a:t>
            </a:r>
            <a:endParaRPr u="sng" dirty="0">
              <a:hlinkClick r:id="rId2"/>
            </a:endParaRPr>
          </a:p>
        </p:txBody>
      </p:sp>
      <p:pic>
        <p:nvPicPr>
          <p:cNvPr id="3" name="Picture 2">
            <a:extLst>
              <a:ext uri="{FF2B5EF4-FFF2-40B4-BE49-F238E27FC236}">
                <a16:creationId xmlns:a16="http://schemas.microsoft.com/office/drawing/2014/main" id="{02A2BF4F-0814-4F2C-BBAD-24701A46274F}"/>
              </a:ext>
            </a:extLst>
          </p:cNvPr>
          <p:cNvPicPr>
            <a:picLocks noChangeAspect="1"/>
          </p:cNvPicPr>
          <p:nvPr/>
        </p:nvPicPr>
        <p:blipFill>
          <a:blip r:embed="rId4"/>
          <a:stretch>
            <a:fillRect/>
          </a:stretch>
        </p:blipFill>
        <p:spPr>
          <a:xfrm>
            <a:off x="489592" y="2400036"/>
            <a:ext cx="23404815" cy="6648713"/>
          </a:xfrm>
          <a:prstGeom prst="rect">
            <a:avLst/>
          </a:prstGeo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rPr dirty="0"/>
              <a:t>Exercise 7</a:t>
            </a:r>
          </a:p>
        </p:txBody>
      </p:sp>
      <p:sp>
        <p:nvSpPr>
          <p:cNvPr id="454" name="Shape 454"/>
          <p:cNvSpPr>
            <a:spLocks noGrp="1"/>
          </p:cNvSpPr>
          <p:nvPr>
            <p:ph type="body" idx="1"/>
          </p:nvPr>
        </p:nvSpPr>
        <p:spPr>
          <a:prstGeom prst="rect">
            <a:avLst/>
          </a:prstGeom>
        </p:spPr>
        <p:txBody>
          <a:bodyPr/>
          <a:lstStyle/>
          <a:p>
            <a:r>
              <a:rPr dirty="0"/>
              <a:t>What is the name of the patient with </a:t>
            </a:r>
            <a:r>
              <a:rPr lang="en-US" dirty="0"/>
              <a:t>C</a:t>
            </a:r>
            <a:r>
              <a:rPr dirty="0"/>
              <a:t>MRN </a:t>
            </a:r>
            <a:r>
              <a:rPr lang="en-US" dirty="0"/>
              <a:t>171</a:t>
            </a:r>
          </a:p>
          <a:p>
            <a:r>
              <a:rPr dirty="0"/>
              <a:t>Hint: the system</a:t>
            </a:r>
            <a:r>
              <a:rPr lang="en-US" dirty="0"/>
              <a:t> </a:t>
            </a:r>
            <a:r>
              <a:rPr lang="en-US" dirty="0" err="1"/>
              <a:t>oid</a:t>
            </a:r>
            <a:r>
              <a:rPr dirty="0"/>
              <a:t> is </a:t>
            </a:r>
            <a:r>
              <a:rPr lang="en-US" b="0" i="0" dirty="0">
                <a:solidFill>
                  <a:srgbClr val="212121"/>
                </a:solidFill>
                <a:effectLst/>
              </a:rPr>
              <a:t>urn:oid:2.16.840.1.113883.3.787.0.0</a:t>
            </a:r>
            <a:endParaRPr dirty="0"/>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lang="en-US" dirty="0"/>
              <a:t>SMART, NANCYU</a:t>
            </a:r>
            <a:endParaRPr dirty="0"/>
          </a:p>
          <a:p>
            <a:r>
              <a:rPr dirty="0"/>
              <a:t>GET </a:t>
            </a:r>
            <a:r>
              <a:rPr lang="en-US" dirty="0">
                <a:hlinkClick r:id="rId2"/>
              </a:rPr>
              <a:t>https://fhir-open.cerner.com/r4/ec2458f2-1e24-41c8-b71b-0e701af7583d/Patient?identifier=urn:oid:2.16.840.1.113883.3.787.0.0|171&amp;_format=json</a:t>
            </a:r>
            <a:endParaRPr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5D22D1-CCEC-470A-88CB-93A1D00A4109}"/>
              </a:ext>
            </a:extLst>
          </p:cNvPr>
          <p:cNvPicPr>
            <a:picLocks noChangeAspect="1"/>
          </p:cNvPicPr>
          <p:nvPr/>
        </p:nvPicPr>
        <p:blipFill>
          <a:blip r:embed="rId2"/>
          <a:stretch>
            <a:fillRect/>
          </a:stretch>
        </p:blipFill>
        <p:spPr>
          <a:xfrm>
            <a:off x="5198268" y="460000"/>
            <a:ext cx="13987463" cy="12795999"/>
          </a:xfrm>
          <a:prstGeom prst="rect">
            <a:avLst/>
          </a:prstGeom>
        </p:spPr>
      </p:pic>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stretch>
            <a:fillRect/>
          </a:stretch>
        </p:blipFill>
        <p:spPr>
          <a:xfrm>
            <a:off x="5454973" y="3489486"/>
            <a:ext cx="13474054" cy="6737028"/>
          </a:xfrm>
          <a:prstGeom prst="rect">
            <a:avLst/>
          </a:prstGeom>
          <a:ln w="12700">
            <a:miter lim="400000"/>
          </a:ln>
        </p:spPr>
      </p:pic>
      <p:sp>
        <p:nvSpPr>
          <p:cNvPr id="465" name="Shape 465"/>
          <p:cNvSpPr/>
          <p:nvPr/>
        </p:nvSpPr>
        <p:spPr>
          <a:xfrm>
            <a:off x="771505" y="12845573"/>
            <a:ext cx="679032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https://hl7.org/fhir/extensibility.html</a:t>
            </a:r>
            <a:endParaRPr u="sng" dirty="0">
              <a:hlinkClick r:id="rId3"/>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1" build="p" bldLvl="5"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963853" y="12961927"/>
            <a:ext cx="970458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https://hl7.org/fhir/extension-patient-birthtime.html</a:t>
            </a:r>
            <a:endParaRPr u="sng" dirty="0">
              <a:hlinkClick r:id="rId3"/>
            </a:endParaRPr>
          </a:p>
        </p:txBody>
      </p:sp>
      <p:pic>
        <p:nvPicPr>
          <p:cNvPr id="3" name="Picture 2">
            <a:extLst>
              <a:ext uri="{FF2B5EF4-FFF2-40B4-BE49-F238E27FC236}">
                <a16:creationId xmlns:a16="http://schemas.microsoft.com/office/drawing/2014/main" id="{763DB2B0-8B44-4D06-8A77-07FDDBDD697A}"/>
              </a:ext>
            </a:extLst>
          </p:cNvPr>
          <p:cNvPicPr>
            <a:picLocks noChangeAspect="1"/>
          </p:cNvPicPr>
          <p:nvPr/>
        </p:nvPicPr>
        <p:blipFill>
          <a:blip r:embed="rId5"/>
          <a:stretch>
            <a:fillRect/>
          </a:stretch>
        </p:blipFill>
        <p:spPr>
          <a:xfrm>
            <a:off x="3310851" y="375609"/>
            <a:ext cx="17762297" cy="12032523"/>
          </a:xfrm>
          <a:prstGeom prst="rect">
            <a:avLst/>
          </a:prstGeom>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6068040"/>
            <a:ext cx="6174614" cy="157992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sz="4800" dirty="0"/>
              <a:t>Current: </a:t>
            </a:r>
            <a:r>
              <a:rPr lang="en-US" sz="4800" dirty="0"/>
              <a:t>R4 Sequence</a:t>
            </a:r>
            <a:endParaRPr sz="4800" dirty="0"/>
          </a:p>
          <a:p>
            <a:r>
              <a:rPr sz="4800" dirty="0"/>
              <a:t>AKA: </a:t>
            </a:r>
            <a:r>
              <a:rPr lang="en-US" sz="4800" dirty="0"/>
              <a:t>4</a:t>
            </a:r>
            <a:r>
              <a:rPr sz="4800" dirty="0"/>
              <a:t>.0.</a:t>
            </a:r>
            <a:r>
              <a:rPr lang="en-US" sz="4800" dirty="0"/>
              <a:t>1</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4" name="Picture 3">
            <a:extLst>
              <a:ext uri="{FF2B5EF4-FFF2-40B4-BE49-F238E27FC236}">
                <a16:creationId xmlns:a16="http://schemas.microsoft.com/office/drawing/2014/main" id="{7E90B55F-358B-4FF3-83D2-F75BB3B9D740}"/>
              </a:ext>
            </a:extLst>
          </p:cNvPr>
          <p:cNvPicPr>
            <a:picLocks noChangeAspect="1"/>
          </p:cNvPicPr>
          <p:nvPr/>
        </p:nvPicPr>
        <p:blipFill>
          <a:blip r:embed="rId3"/>
          <a:stretch>
            <a:fillRect/>
          </a:stretch>
        </p:blipFill>
        <p:spPr>
          <a:xfrm>
            <a:off x="6934199" y="399401"/>
            <a:ext cx="16987887" cy="12516954"/>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rPr dirty="0"/>
              <a:t>Weird: located at </a:t>
            </a:r>
            <a:r>
              <a:rPr strike="sngStrike" dirty="0"/>
              <a:t>[base]/Conformance</a:t>
            </a:r>
            <a:r>
              <a:rPr dirty="0"/>
              <a:t> [base]/metadata</a:t>
            </a:r>
          </a:p>
          <a:p>
            <a:r>
              <a:rPr dirty="0"/>
              <a:t>Describes the Server</a:t>
            </a:r>
          </a:p>
          <a:p>
            <a:r>
              <a:rPr dirty="0"/>
              <a:t>Step towards auto-config</a:t>
            </a:r>
          </a:p>
        </p:txBody>
      </p:sp>
      <p:sp>
        <p:nvSpPr>
          <p:cNvPr id="488" name="Shape 488"/>
          <p:cNvSpPr/>
          <p:nvPr/>
        </p:nvSpPr>
        <p:spPr>
          <a:xfrm>
            <a:off x="417224" y="12864585"/>
            <a:ext cx="7974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http://hl7.org/fhir/conformance-rules.html</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1" build="p" bldLvl="5" animBg="1" advAuto="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rPr dirty="0"/>
              <a:t>Which extensions are supported by the Millennium </a:t>
            </a:r>
            <a:r>
              <a:rPr lang="en-US" dirty="0"/>
              <a:t>R4 </a:t>
            </a:r>
            <a:r>
              <a:rPr dirty="0"/>
              <a:t>Patient resource?</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dirty="0"/>
              <a:t>Exercise 8: Answer</a:t>
            </a:r>
          </a:p>
        </p:txBody>
      </p:sp>
      <p:sp>
        <p:nvSpPr>
          <p:cNvPr id="508" name="Shape 508"/>
          <p:cNvSpPr>
            <a:spLocks noGrp="1"/>
          </p:cNvSpPr>
          <p:nvPr>
            <p:ph type="body" idx="1"/>
          </p:nvPr>
        </p:nvSpPr>
        <p:spPr>
          <a:prstGeom prst="rect">
            <a:avLst/>
          </a:prstGeom>
        </p:spPr>
        <p:txBody>
          <a:bodyPr/>
          <a:lstStyle/>
          <a:p>
            <a:r>
              <a:rPr lang="en-US" dirty="0"/>
              <a:t>Patient Birth Time</a:t>
            </a:r>
          </a:p>
          <a:p>
            <a:r>
              <a:rPr lang="en-US" dirty="0"/>
              <a:t>Patient Preferred Contact</a:t>
            </a:r>
          </a:p>
          <a:p>
            <a:r>
              <a:rPr lang="en-US" dirty="0"/>
              <a:t>US Core Race</a:t>
            </a:r>
          </a:p>
          <a:p>
            <a:r>
              <a:rPr lang="en-US" dirty="0"/>
              <a:t>US Core Ethnicity</a:t>
            </a:r>
          </a:p>
          <a:p>
            <a:r>
              <a:rPr lang="en-US" dirty="0"/>
              <a:t>US Core Birth Sex</a:t>
            </a:r>
          </a:p>
          <a:p>
            <a:r>
              <a:rPr lang="en-US" dirty="0"/>
              <a:t>Communication Preference</a:t>
            </a:r>
            <a:endParaRPr dirty="0"/>
          </a:p>
        </p:txBody>
      </p:sp>
      <p:sp>
        <p:nvSpPr>
          <p:cNvPr id="509" name="Shape 509"/>
          <p:cNvSpPr/>
          <p:nvPr/>
        </p:nvSpPr>
        <p:spPr>
          <a:xfrm>
            <a:off x="480103" y="12763500"/>
            <a:ext cx="14104823"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https://fhir.cerner.com/millennium/r4/base/individuals/patient/#extensions</a:t>
            </a:r>
            <a:endParaRPr u="sng" dirty="0">
              <a:hlinkClick r:id="rId2"/>
            </a:endParaRP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lang="en-US" dirty="0">
                <a:hlinkClick r:id="rId3"/>
              </a:rPr>
              <a:t>https://fhir-open.cerner.com/r4/ec2458f2-1e24-41c8-b71b-0e701af7583d/</a:t>
            </a:r>
            <a:endParaRPr dirty="0"/>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lang="en-US" u="sng" dirty="0">
                <a:hlinkClick r:id="rId2"/>
              </a:rPr>
              <a:t>https://fhir-open.cerner.com/r4/ec2458f2-1e24-41c8-b71b-0e701af7583d/metadata?_format=json</a:t>
            </a:r>
            <a:endParaRPr u="sng" dirty="0">
              <a:hlinkClick r:id="rId3"/>
            </a:endParaRPr>
          </a:p>
        </p:txBody>
      </p:sp>
      <p:pic>
        <p:nvPicPr>
          <p:cNvPr id="3" name="Picture 2">
            <a:extLst>
              <a:ext uri="{FF2B5EF4-FFF2-40B4-BE49-F238E27FC236}">
                <a16:creationId xmlns:a16="http://schemas.microsoft.com/office/drawing/2014/main" id="{ED770F73-BDFF-42CD-BF00-76C3BAA6751C}"/>
              </a:ext>
            </a:extLst>
          </p:cNvPr>
          <p:cNvPicPr>
            <a:picLocks noChangeAspect="1"/>
          </p:cNvPicPr>
          <p:nvPr/>
        </p:nvPicPr>
        <p:blipFill>
          <a:blip r:embed="rId4"/>
          <a:stretch>
            <a:fillRect/>
          </a:stretch>
        </p:blipFill>
        <p:spPr>
          <a:xfrm>
            <a:off x="14182897" y="5325268"/>
            <a:ext cx="9949312" cy="5033963"/>
          </a:xfrm>
          <a:prstGeom prst="rect">
            <a:avLst/>
          </a:prstGeom>
        </p:spPr>
      </p:pic>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549677" y="12671420"/>
            <a:ext cx="7974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http://hl7.org/fhir/conformance-rules.html</a:t>
            </a:r>
            <a:endParaRPr u="sng" dirty="0">
              <a:hlinkClick r:id="rId2"/>
            </a:endParaRPr>
          </a:p>
        </p:txBody>
      </p:sp>
      <p:sp>
        <p:nvSpPr>
          <p:cNvPr id="9" name="TextBox 8">
            <a:extLst>
              <a:ext uri="{FF2B5EF4-FFF2-40B4-BE49-F238E27FC236}">
                <a16:creationId xmlns:a16="http://schemas.microsoft.com/office/drawing/2014/main" id="{A57890BC-2DF8-44F0-9F72-6EEC59219551}"/>
              </a:ext>
            </a:extLst>
          </p:cNvPr>
          <p:cNvSpPr txBox="1"/>
          <p:nvPr/>
        </p:nvSpPr>
        <p:spPr>
          <a:xfrm>
            <a:off x="1323975" y="10382250"/>
            <a:ext cx="2173605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lgn="l">
              <a:buFont typeface="Arial" panose="020B0604020202020204" pitchFamily="34" charset="0"/>
              <a:buChar char="•"/>
            </a:pPr>
            <a:r>
              <a:rPr lang="en-US" dirty="0">
                <a:solidFill>
                  <a:srgbClr val="212121"/>
                </a:solidFill>
              </a:rPr>
              <a:t>GET </a:t>
            </a:r>
            <a:r>
              <a:rPr lang="en-US" b="0" i="0" dirty="0">
                <a:solidFill>
                  <a:srgbClr val="212121"/>
                </a:solidFill>
                <a:effectLst/>
                <a:hlinkClick r:id="rId4"/>
              </a:rPr>
              <a:t>https://fhir-ehr.cerner.com/r4/ec2458f2-1e24-41c8-b71b-0e701af7583d/metadata?_format=json</a:t>
            </a:r>
            <a:endParaRPr lang="en-US" b="0" i="0" dirty="0">
              <a:solidFill>
                <a:srgbClr val="212121"/>
              </a:solidFill>
              <a:effectLst/>
            </a:endParaRPr>
          </a:p>
        </p:txBody>
      </p:sp>
      <p:pic>
        <p:nvPicPr>
          <p:cNvPr id="8" name="Picture 7">
            <a:extLst>
              <a:ext uri="{FF2B5EF4-FFF2-40B4-BE49-F238E27FC236}">
                <a16:creationId xmlns:a16="http://schemas.microsoft.com/office/drawing/2014/main" id="{BBF69E93-DB22-437A-A491-C73CE7BD70C1}"/>
              </a:ext>
            </a:extLst>
          </p:cNvPr>
          <p:cNvPicPr>
            <a:picLocks noChangeAspect="1"/>
          </p:cNvPicPr>
          <p:nvPr/>
        </p:nvPicPr>
        <p:blipFill>
          <a:blip r:embed="rId5"/>
          <a:stretch>
            <a:fillRect/>
          </a:stretch>
        </p:blipFill>
        <p:spPr>
          <a:xfrm>
            <a:off x="1323975" y="823561"/>
            <a:ext cx="19992975" cy="9373931"/>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330196" y="12674549"/>
            <a:ext cx="84846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3" name="Picture 2">
            <a:extLst>
              <a:ext uri="{FF2B5EF4-FFF2-40B4-BE49-F238E27FC236}">
                <a16:creationId xmlns:a16="http://schemas.microsoft.com/office/drawing/2014/main" id="{700A658D-F9C1-4363-B7B3-EB2739BE116D}"/>
              </a:ext>
            </a:extLst>
          </p:cNvPr>
          <p:cNvPicPr>
            <a:picLocks noChangeAspect="1"/>
          </p:cNvPicPr>
          <p:nvPr/>
        </p:nvPicPr>
        <p:blipFill>
          <a:blip r:embed="rId4"/>
          <a:stretch>
            <a:fillRect/>
          </a:stretch>
        </p:blipFill>
        <p:spPr>
          <a:xfrm>
            <a:off x="4643016" y="148143"/>
            <a:ext cx="15097967" cy="12104610"/>
          </a:xfrm>
          <a:prstGeom prst="rect">
            <a:avLst/>
          </a:prstGeom>
        </p:spPr>
      </p:pic>
      <p:sp>
        <p:nvSpPr>
          <p:cNvPr id="211" name="Shape 211"/>
          <p:cNvSpPr/>
          <p:nvPr/>
        </p:nvSpPr>
        <p:spPr>
          <a:xfrm>
            <a:off x="3461657" y="6858000"/>
            <a:ext cx="11283044" cy="2514600"/>
          </a:xfrm>
          <a:prstGeom prst="ellipse">
            <a:avLst/>
          </a:prstGeom>
          <a:ln w="63500">
            <a:solidFill>
              <a:schemeClr val="accent1"/>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12" name="Shape 212"/>
          <p:cNvSpPr/>
          <p:nvPr/>
        </p:nvSpPr>
        <p:spPr>
          <a:xfrm>
            <a:off x="12600893" y="8936583"/>
            <a:ext cx="10736915"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a:t>
            </a:r>
            <a:r>
              <a:rPr lang="en-US" dirty="0"/>
              <a:t>R4/4.0.1</a:t>
            </a:r>
            <a:endParaRPr dirty="0"/>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727873" y="12864585"/>
            <a:ext cx="608820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https://hl7.org/fhir/profiling.html</a:t>
            </a:r>
            <a:endParaRPr u="sng" dirty="0">
              <a:hlinkClick r:id="rId3"/>
            </a:endParaRPr>
          </a:p>
        </p:txBody>
      </p:sp>
      <p:pic>
        <p:nvPicPr>
          <p:cNvPr id="3" name="Picture 2">
            <a:extLst>
              <a:ext uri="{FF2B5EF4-FFF2-40B4-BE49-F238E27FC236}">
                <a16:creationId xmlns:a16="http://schemas.microsoft.com/office/drawing/2014/main" id="{7A18D3AF-02EE-4463-A239-503758CCE27B}"/>
              </a:ext>
            </a:extLst>
          </p:cNvPr>
          <p:cNvPicPr>
            <a:picLocks noChangeAspect="1"/>
          </p:cNvPicPr>
          <p:nvPr/>
        </p:nvPicPr>
        <p:blipFill>
          <a:blip r:embed="rId5"/>
          <a:stretch>
            <a:fillRect/>
          </a:stretch>
        </p:blipFill>
        <p:spPr>
          <a:xfrm>
            <a:off x="1282062" y="3981209"/>
            <a:ext cx="21819876" cy="5715481"/>
          </a:xfrm>
          <a:prstGeom prst="rect">
            <a:avLst/>
          </a:prstGeom>
        </p:spPr>
      </p:pic>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1" build="p" bldLvl="5" animBg="1" advAuto="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Test1</a:t>
            </a:r>
            <a:r>
              <a:rPr dirty="0"/>
              <a:t> Smart</a:t>
            </a:r>
            <a:r>
              <a:rPr lang="en-US" dirty="0"/>
              <a:t> (id = </a:t>
            </a:r>
            <a:r>
              <a:rPr lang="en-US" b="0" i="0" dirty="0">
                <a:solidFill>
                  <a:srgbClr val="212121"/>
                </a:solidFill>
                <a:effectLst/>
              </a:rPr>
              <a:t>12724070</a:t>
            </a:r>
            <a:r>
              <a:rPr lang="en-US" dirty="0"/>
              <a:t>)</a:t>
            </a:r>
            <a:r>
              <a:rPr dirty="0"/>
              <a:t> have a normal blood pressure?</a:t>
            </a:r>
          </a:p>
          <a:p>
            <a:pPr lvl="1"/>
            <a:r>
              <a:rPr dirty="0"/>
              <a:t>Hint: LOINC </a:t>
            </a:r>
            <a:r>
              <a:rPr lang="en-US" b="0" i="0" dirty="0">
                <a:solidFill>
                  <a:srgbClr val="212121"/>
                </a:solidFill>
                <a:effectLst/>
              </a:rPr>
              <a:t>85354-9</a:t>
            </a:r>
            <a:r>
              <a:rPr dirty="0"/>
              <a:t> can be used to find blood pressures</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a:bodyPr>
          <a:lstStyle/>
          <a:p>
            <a:r>
              <a:rPr lang="en-US" dirty="0"/>
              <a:t>It’s normal (120/80)</a:t>
            </a:r>
          </a:p>
          <a:p>
            <a:r>
              <a:rPr dirty="0"/>
              <a:t>GET </a:t>
            </a:r>
            <a:r>
              <a:rPr lang="en-US" u="sng" dirty="0">
                <a:hlinkClick r:id="rId3"/>
              </a:rPr>
              <a:t>https://fhir-open.cerner.com/r4/ec2458f2-1e24-41c8-b71b-0e701af7583d/Observation?patient=12724070&amp;code=http://loinc.org|85354-9&amp;_format=json</a:t>
            </a:r>
            <a:r>
              <a:rPr dirty="0"/>
              <a:t>(code: http://loinc.org|</a:t>
            </a:r>
            <a:r>
              <a:rPr lang="en-US" b="0" i="0" dirty="0">
                <a:solidFill>
                  <a:srgbClr val="212121"/>
                </a:solidFill>
                <a:effectLst/>
              </a:rPr>
              <a:t>85354-9</a:t>
            </a:r>
            <a:r>
              <a:rPr dirty="0"/>
              <a:t>)</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xfrm>
            <a:off x="1689100" y="3238500"/>
            <a:ext cx="22047200" cy="5924550"/>
          </a:xfrm>
          <a:prstGeom prst="rect">
            <a:avLst/>
          </a:prstGeom>
        </p:spPr>
        <p:txBody>
          <a:bodyPr>
            <a:normAutofit/>
          </a:bodyPr>
          <a:lstStyle/>
          <a:p>
            <a:r>
              <a:rPr lang="en-US" dirty="0"/>
              <a:t>Cannot use individual codes for blood pressure like we could in DSTU 2.</a:t>
            </a:r>
          </a:p>
          <a:p>
            <a:r>
              <a:rPr lang="en-US" dirty="0"/>
              <a:t>GET </a:t>
            </a:r>
            <a:r>
              <a:rPr lang="en-US" dirty="0">
                <a:hlinkClick r:id="rId3"/>
              </a:rPr>
              <a:t>https://fhir-open.cerner.com/r4/ec2458f2-1e24-41c8-b71b-0e701af7583d/Observation?patient=12724070&amp;code=http://loinc.org|8480-6,http://loinc.org|8462-4&amp;_format=json</a:t>
            </a:r>
            <a:endParaRPr dirty="0"/>
          </a:p>
        </p:txBody>
      </p:sp>
      <p:pic>
        <p:nvPicPr>
          <p:cNvPr id="3" name="Picture 2">
            <a:extLst>
              <a:ext uri="{FF2B5EF4-FFF2-40B4-BE49-F238E27FC236}">
                <a16:creationId xmlns:a16="http://schemas.microsoft.com/office/drawing/2014/main" id="{A3643C26-FAFA-4226-A3AE-461986C1F723}"/>
              </a:ext>
            </a:extLst>
          </p:cNvPr>
          <p:cNvPicPr>
            <a:picLocks noChangeAspect="1"/>
          </p:cNvPicPr>
          <p:nvPr/>
        </p:nvPicPr>
        <p:blipFill>
          <a:blip r:embed="rId4"/>
          <a:stretch>
            <a:fillRect/>
          </a:stretch>
        </p:blipFill>
        <p:spPr>
          <a:xfrm>
            <a:off x="1689100" y="8681861"/>
            <a:ext cx="15074900" cy="3692096"/>
          </a:xfrm>
          <a:prstGeom prst="rect">
            <a:avLst/>
          </a:prstGeom>
        </p:spPr>
      </p:pic>
    </p:spTree>
    <p:extLst>
      <p:ext uri="{BB962C8B-B14F-4D97-AF65-F5344CB8AC3E}">
        <p14:creationId xmlns:p14="http://schemas.microsoft.com/office/powerpoint/2010/main" val="2032465039"/>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792955" y="12532777"/>
            <a:ext cx="15731871"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https://fhir.cerner.com/millennium/r4/clinical/diagnostics/observation/#parameters</a:t>
            </a:r>
            <a:endParaRPr u="sng" dirty="0">
              <a:hlinkClick r:id="rId2"/>
            </a:endParaRPr>
          </a:p>
        </p:txBody>
      </p:sp>
      <p:pic>
        <p:nvPicPr>
          <p:cNvPr id="4" name="Picture 3">
            <a:extLst>
              <a:ext uri="{FF2B5EF4-FFF2-40B4-BE49-F238E27FC236}">
                <a16:creationId xmlns:a16="http://schemas.microsoft.com/office/drawing/2014/main" id="{906C6BF8-3404-495B-AC0D-26B0227E39AF}"/>
              </a:ext>
            </a:extLst>
          </p:cNvPr>
          <p:cNvPicPr>
            <a:picLocks noChangeAspect="1"/>
          </p:cNvPicPr>
          <p:nvPr/>
        </p:nvPicPr>
        <p:blipFill>
          <a:blip r:embed="rId4"/>
          <a:stretch>
            <a:fillRect/>
          </a:stretch>
        </p:blipFill>
        <p:spPr>
          <a:xfrm>
            <a:off x="795337" y="3401307"/>
            <a:ext cx="22445663" cy="6913386"/>
          </a:xfrm>
          <a:prstGeom prst="rect">
            <a:avLst/>
          </a:prstGeom>
        </p:spPr>
      </p:pic>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7945</TotalTime>
  <Words>2971</Words>
  <Application>Microsoft Office PowerPoint</Application>
  <PresentationFormat>Custom</PresentationFormat>
  <Paragraphs>327</Paragraphs>
  <Slides>111</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Courier</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Patch</vt:lpstr>
      <vt:lpstr>Conditional Update</vt:lpstr>
      <vt:lpstr>Exercise 4</vt:lpstr>
      <vt:lpstr>Exercise 4</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MedicationAdministration?</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PowerPoint Presentation</vt:lpstr>
      <vt:lpstr>More Exercises!</vt:lpstr>
      <vt:lpstr>Exercise 10</vt:lpstr>
      <vt:lpstr>Exercise 10</vt:lpstr>
      <vt:lpstr>Exercise 10: Answer</vt:lpstr>
      <vt:lpstr>Exercise 10: Answer</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For more test patients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Heits, Brian</cp:lastModifiedBy>
  <cp:revision>65</cp:revision>
  <dcterms:modified xsi:type="dcterms:W3CDTF">2022-07-25T04:21:42Z</dcterms:modified>
</cp:coreProperties>
</file>